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71"/>
  </p:notesMasterIdLst>
  <p:sldIdLst>
    <p:sldId id="256" r:id="rId4"/>
    <p:sldId id="257" r:id="rId5"/>
    <p:sldId id="258" r:id="rId6"/>
    <p:sldId id="259" r:id="rId7"/>
    <p:sldId id="260" r:id="rId8"/>
    <p:sldId id="263" r:id="rId9"/>
    <p:sldId id="264" r:id="rId10"/>
    <p:sldId id="261" r:id="rId11"/>
    <p:sldId id="262" r:id="rId12"/>
    <p:sldId id="265" r:id="rId13"/>
    <p:sldId id="266" r:id="rId14"/>
    <p:sldId id="267" r:id="rId15"/>
    <p:sldId id="296" r:id="rId16"/>
    <p:sldId id="295" r:id="rId17"/>
    <p:sldId id="268"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269" r:id="rId32"/>
    <p:sldId id="270"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271" r:id="rId47"/>
    <p:sldId id="274" r:id="rId48"/>
    <p:sldId id="283" r:id="rId49"/>
    <p:sldId id="272" r:id="rId50"/>
    <p:sldId id="273" r:id="rId51"/>
    <p:sldId id="275" r:id="rId52"/>
    <p:sldId id="276" r:id="rId53"/>
    <p:sldId id="277" r:id="rId54"/>
    <p:sldId id="278" r:id="rId55"/>
    <p:sldId id="279" r:id="rId56"/>
    <p:sldId id="280" r:id="rId57"/>
    <p:sldId id="281" r:id="rId58"/>
    <p:sldId id="282" r:id="rId59"/>
    <p:sldId id="289" r:id="rId60"/>
    <p:sldId id="290" r:id="rId61"/>
    <p:sldId id="291" r:id="rId62"/>
    <p:sldId id="292" r:id="rId63"/>
    <p:sldId id="293" r:id="rId64"/>
    <p:sldId id="294" r:id="rId65"/>
    <p:sldId id="284" r:id="rId66"/>
    <p:sldId id="285" r:id="rId67"/>
    <p:sldId id="286" r:id="rId68"/>
    <p:sldId id="287" r:id="rId69"/>
    <p:sldId id="288" r:id="rId70"/>
  </p:sldIdLst>
  <p:sldSz cx="10969625" cy="6170613"/>
  <p:notesSz cx="6858000" cy="9144000"/>
  <p:custDataLst>
    <p:tags r:id="rId7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gs" Target="tags/tag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11.06.2020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ormAutofit/>
          </a:bodyPr>
          <a:lstStyle/>
          <a:p>
            <a:pPr algn="ctr"/>
            <a:r>
              <a:rPr lang="de-DE" sz="6000" dirty="0" smtClean="0"/>
              <a:t/>
            </a:r>
            <a:br>
              <a:rPr lang="de-DE" sz="6000" dirty="0" smtClean="0"/>
            </a:br>
            <a:r>
              <a:rPr lang="de-DE" sz="6000" dirty="0"/>
              <a:t/>
            </a:r>
            <a:br>
              <a:rPr lang="de-DE" sz="6000" dirty="0"/>
            </a:br>
            <a:r>
              <a:rPr lang="de-DE" sz="6000" dirty="0" smtClean="0"/>
              <a:t>INTRODUCTION TO SAP CLOUD PLATFORM</a:t>
            </a: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A Global Account can host multiple Sub Accounts.</a:t>
            </a:r>
          </a:p>
          <a:p>
            <a:pPr>
              <a:lnSpc>
                <a:spcPct val="200000"/>
              </a:lnSpc>
            </a:pPr>
            <a:r>
              <a:rPr lang="en-US" dirty="0" smtClean="0"/>
              <a:t>Subaccounts in a Global Account are independent of each other.</a:t>
            </a:r>
          </a:p>
          <a:p>
            <a:pPr>
              <a:lnSpc>
                <a:spcPct val="200000"/>
              </a:lnSpc>
            </a:pPr>
            <a:r>
              <a:rPr lang="en-US" dirty="0" smtClean="0"/>
              <a:t>Each subaccount is associated with a region and independent of our own location.</a:t>
            </a:r>
          </a:p>
          <a:p>
            <a:pPr>
              <a:lnSpc>
                <a:spcPct val="200000"/>
              </a:lnSpc>
            </a:pPr>
            <a:r>
              <a:rPr lang="en-US" dirty="0" smtClean="0"/>
              <a:t>Spaces can be configured inside a subaccount for different business needs, or development teams according to the use cases.</a:t>
            </a:r>
          </a:p>
          <a:p>
            <a:pPr>
              <a:lnSpc>
                <a:spcPct val="200000"/>
              </a:lnSpc>
            </a:pPr>
            <a:r>
              <a:rPr lang="en-US" dirty="0" smtClean="0"/>
              <a:t>The entitlements and quotas that have been purchased for a Global account have to be assigned to the individual sub accounts.</a:t>
            </a:r>
          </a:p>
          <a:p>
            <a:pPr marL="0" indent="0">
              <a:lnSpc>
                <a:spcPct val="200000"/>
              </a:lnSpc>
              <a:buNone/>
            </a:pPr>
            <a:endParaRPr lang="en-US" dirty="0"/>
          </a:p>
        </p:txBody>
      </p:sp>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5" name="Content Placeholder 4"/>
          <p:cNvSpPr>
            <a:spLocks noGrp="1"/>
          </p:cNvSpPr>
          <p:nvPr>
            <p:ph sz="quarter" idx="1"/>
          </p:nvPr>
        </p:nvSpPr>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5" name="Content Placeholder 4"/>
          <p:cNvSpPr>
            <a:spLocks noGrp="1"/>
          </p:cNvSpPr>
          <p:nvPr>
            <p:ph sz="quarter" idx="1"/>
          </p:nvPr>
        </p:nvSpPr>
        <p:spPr/>
        <p:txBody>
          <a:bodyPr anchor="ctr"/>
          <a:lstStyle/>
          <a:p>
            <a:pPr>
              <a:lnSpc>
                <a:spcPct val="150000"/>
              </a:lnSpc>
            </a:pPr>
            <a:r>
              <a:rPr lang="en-US" dirty="0" smtClean="0"/>
              <a:t>Free of charge with limited services and functionality.</a:t>
            </a:r>
          </a:p>
          <a:p>
            <a:pPr>
              <a:lnSpc>
                <a:spcPct val="150000"/>
              </a:lnSpc>
            </a:pPr>
            <a:r>
              <a:rPr lang="en-US" dirty="0" smtClean="0"/>
              <a:t>One trial account per user.</a:t>
            </a:r>
          </a:p>
          <a:p>
            <a:pPr>
              <a:lnSpc>
                <a:spcPct val="150000"/>
              </a:lnSpc>
            </a:pPr>
            <a:r>
              <a:rPr lang="en-US" dirty="0" smtClean="0"/>
              <a:t>Expires after 30 days, but can be extended to a limit of 90 days.</a:t>
            </a:r>
          </a:p>
          <a:p>
            <a:pPr>
              <a:lnSpc>
                <a:spcPct val="150000"/>
              </a:lnSpc>
            </a:pPr>
            <a:r>
              <a:rPr lang="en-US" dirty="0" smtClean="0"/>
              <a:t>No service – level agreement with regard to availability of the platform.</a:t>
            </a:r>
          </a:p>
          <a:p>
            <a:pPr>
              <a:lnSpc>
                <a:spcPct val="150000"/>
              </a:lnSpc>
            </a:pPr>
            <a:r>
              <a:rPr lang="en-US" dirty="0" smtClean="0"/>
              <a:t>Applications stop automatically after a certain period of time.</a:t>
            </a: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19" y="939924"/>
            <a:ext cx="6060244" cy="4688716"/>
          </a:xfrm>
          <a:prstGeom prst="rect">
            <a:avLst/>
          </a:prstGeom>
        </p:spPr>
      </p:pic>
      <p:sp>
        <p:nvSpPr>
          <p:cNvPr id="7" name="TextBox 6"/>
          <p:cNvSpPr txBox="1"/>
          <p:nvPr/>
        </p:nvSpPr>
        <p:spPr>
          <a:xfrm>
            <a:off x="410845" y="361084"/>
            <a:ext cx="8759854" cy="511728"/>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6" name="Picture 5"/>
          <p:cNvPicPr>
            <a:picLocks noChangeAspect="1"/>
          </p:cNvPicPr>
          <p:nvPr/>
        </p:nvPicPr>
        <p:blipFill>
          <a:blip r:embed="rId2"/>
          <a:stretch>
            <a:fillRect/>
          </a:stretch>
        </p:blipFill>
        <p:spPr>
          <a:xfrm>
            <a:off x="266700" y="987917"/>
            <a:ext cx="10089838" cy="4540427"/>
          </a:xfrm>
          <a:prstGeom prst="rect">
            <a:avLst/>
          </a:prstGeom>
        </p:spPr>
      </p:pic>
      <p:sp>
        <p:nvSpPr>
          <p:cNvPr id="7" name="TextBox 6"/>
          <p:cNvSpPr txBox="1"/>
          <p:nvPr/>
        </p:nvSpPr>
        <p:spPr>
          <a:xfrm>
            <a:off x="266700" y="453006"/>
            <a:ext cx="8977968" cy="637563"/>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This is how trial global</a:t>
            </a:r>
            <a:r>
              <a:rPr kumimoji="0" lang="en-US" sz="1800" b="0" i="0" u="none" strike="noStrike" kern="0" cap="none" spc="0" normalizeH="0" noProof="0" dirty="0" smtClean="0">
                <a:ln>
                  <a:noFill/>
                </a:ln>
                <a:solidFill>
                  <a:srgbClr val="000000"/>
                </a:solidFill>
                <a:effectLst/>
                <a:uLnTx/>
                <a:uFillTx/>
              </a:rPr>
              <a:t> account looks in SAP Cloud Platform Cockpit.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831666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cockpit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56315"/>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a:xfrm>
            <a:off x="266700" y="1493070"/>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bread-crumbs 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scope</a:t>
            </a:r>
          </a:p>
          <a:p>
            <a:pPr>
              <a:lnSpc>
                <a:spcPct val="200000"/>
              </a:lnSpc>
            </a:pPr>
            <a:endParaRPr lang="en-US" dirty="0"/>
          </a:p>
          <a:p>
            <a:pPr marL="233983" lvl="1" indent="0">
              <a:buNone/>
            </a:pPr>
            <a:endParaRPr lang="en-US" dirty="0" smtClean="0"/>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Content Placeholder 4"/>
          <p:cNvSpPr>
            <a:spLocks noGrp="1"/>
          </p:cNvSpPr>
          <p:nvPr>
            <p:ph sz="quarter" idx="1"/>
          </p:nvPr>
        </p:nvSpPr>
        <p:spPr>
          <a:xfrm>
            <a:off x="266700" y="1126680"/>
            <a:ext cx="10450800" cy="4168800"/>
          </a:xfrm>
        </p:spPr>
        <p:txBody>
          <a:bodyPr/>
          <a:lstStyle/>
          <a:p>
            <a:pPr marL="0" indent="0">
              <a:buNone/>
            </a:pPr>
            <a:r>
              <a:rPr lang="en-US" dirty="0" smtClean="0"/>
              <a:t>Cloud Foundry Subaccount scope: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493" y="1725790"/>
            <a:ext cx="7167172" cy="3736270"/>
          </a:xfrm>
          <a:prstGeom prst="rect">
            <a:avLst/>
          </a:prstGeom>
        </p:spPr>
      </p:pic>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9" name="Picture 8"/>
          <p:cNvPicPr>
            <a:picLocks noChangeAspect="1"/>
          </p:cNvPicPr>
          <p:nvPr/>
        </p:nvPicPr>
        <p:blipFill>
          <a:blip r:embed="rId2"/>
          <a:stretch>
            <a:fillRect/>
          </a:stretch>
        </p:blipFill>
        <p:spPr>
          <a:xfrm>
            <a:off x="554990" y="860632"/>
            <a:ext cx="9634499" cy="4340542"/>
          </a:xfrm>
          <a:prstGeom prst="rect">
            <a:avLst/>
          </a:prstGeom>
        </p:spPr>
      </p:pic>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71832"/>
            <a:ext cx="10450800" cy="388800"/>
          </a:xfrm>
        </p:spPr>
        <p:txBody>
          <a:bodyPr/>
          <a:lstStyle/>
          <a:p>
            <a:r>
              <a:rPr lang="en-US" dirty="0" smtClean="0"/>
              <a:t>Breadcrumbs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You can navigate back using the breadcrumbs at the top.</a:t>
            </a:r>
          </a:p>
          <a:p>
            <a:pPr>
              <a:lnSpc>
                <a:spcPct val="200000"/>
              </a:lnSpc>
            </a:pPr>
            <a:r>
              <a:rPr lang="en-US" dirty="0" smtClean="0"/>
              <a:t>Coincide with the hierarchical path you have travelled in order to reach your current scope in the cockpit.</a:t>
            </a:r>
          </a:p>
          <a:p>
            <a:pPr>
              <a:lnSpc>
                <a:spcPct val="200000"/>
              </a:lnSpc>
            </a:pPr>
            <a:r>
              <a:rPr lang="en-US" dirty="0" smtClean="0"/>
              <a:t>The last item in the breadcrumbs always represents the scope you find yourself in at the moment</a:t>
            </a:r>
          </a:p>
          <a:p>
            <a:pPr>
              <a:lnSpc>
                <a:spcPct val="200000"/>
              </a:lnSpc>
            </a:pPr>
            <a:r>
              <a:rPr lang="en-US" dirty="0" smtClean="0"/>
              <a:t>To go back follow the breadcrumbs to retrace your steps.</a:t>
            </a:r>
          </a:p>
          <a:p>
            <a:endParaRPr lang="en-US" dirty="0"/>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7999"/>
            <a:ext cx="10450800" cy="711017"/>
          </a:xfrm>
        </p:spPr>
        <p:txBody>
          <a:bodyPr>
            <a:normAutofit fontScale="90000"/>
          </a:bodyPr>
          <a:lstStyle/>
          <a:p>
            <a:r>
              <a:rPr lang="en-US" sz="6000" dirty="0"/>
              <a:t>What is </a:t>
            </a:r>
            <a:r>
              <a:rPr lang="en-US" sz="6000" dirty="0" smtClean="0"/>
              <a:t>SAP </a:t>
            </a:r>
            <a:r>
              <a:rPr lang="en-US" sz="5400" dirty="0" smtClean="0"/>
              <a:t>Cloud</a:t>
            </a:r>
            <a:r>
              <a:rPr lang="en-US" sz="6000" dirty="0" smtClean="0"/>
              <a:t> Platform</a:t>
            </a:r>
            <a:r>
              <a:rPr lang="en-US" sz="6000" dirty="0"/>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75" y="399606"/>
            <a:ext cx="9097744" cy="903828"/>
          </a:xfrm>
          <a:prstGeom prst="rect">
            <a:avLst/>
          </a:prstGeom>
        </p:spPr>
      </p:pic>
      <p:sp>
        <p:nvSpPr>
          <p:cNvPr id="7" name="TextBox 6"/>
          <p:cNvSpPr txBox="1"/>
          <p:nvPr/>
        </p:nvSpPr>
        <p:spPr>
          <a:xfrm>
            <a:off x="411061" y="1375794"/>
            <a:ext cx="10393959" cy="4110606"/>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01" y="413109"/>
            <a:ext cx="10450800" cy="388800"/>
          </a:xfrm>
        </p:spPr>
        <p:txBody>
          <a:bodyPr/>
          <a:lstStyle/>
          <a:p>
            <a:r>
              <a:rPr lang="en-US" dirty="0" smtClean="0"/>
              <a:t>Services in the Cloud Foundry Environment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8762" y="329219"/>
            <a:ext cx="10450800" cy="388800"/>
          </a:xfrm>
        </p:spPr>
        <p:txBody>
          <a:bodyPr/>
          <a:lstStyle/>
          <a:p>
            <a:r>
              <a:rPr lang="en-US" sz="2000" dirty="0" smtClean="0"/>
              <a:t>To create a service instance</a:t>
            </a:r>
            <a:endParaRPr lang="en-US" sz="20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9" name="Content Placeholder 8"/>
          <p:cNvSpPr>
            <a:spLocks noGrp="1"/>
          </p:cNvSpPr>
          <p:nvPr>
            <p:ph sz="quarter" idx="1"/>
          </p:nvPr>
        </p:nvSpPr>
        <p:spPr>
          <a:xfrm>
            <a:off x="266700" y="868160"/>
            <a:ext cx="10450800" cy="4760479"/>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272" y="1531591"/>
            <a:ext cx="4933655" cy="4030310"/>
          </a:xfrm>
          <a:prstGeom prst="rect">
            <a:avLst/>
          </a:prstGeom>
        </p:spPr>
      </p:pic>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32" y="312440"/>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8820" y="1180751"/>
            <a:ext cx="10450512" cy="3968379"/>
          </a:xfrm>
        </p:spPr>
      </p:pic>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4626" y="1333849"/>
            <a:ext cx="9146269" cy="3842158"/>
          </a:xfrm>
        </p:spPr>
      </p:pic>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200" y="1524991"/>
            <a:ext cx="10430500" cy="3323846"/>
          </a:xfrm>
        </p:spPr>
      </p:pic>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5996"/>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47582" y="1162050"/>
            <a:ext cx="6438689" cy="4337219"/>
          </a:xfrm>
        </p:spPr>
      </p:pic>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90954" y="1295400"/>
            <a:ext cx="6186130" cy="4168775"/>
          </a:xfrm>
        </p:spPr>
      </p:pic>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41743"/>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852083"/>
            <a:ext cx="10450512" cy="1895558"/>
          </a:xfrm>
        </p:spPr>
      </p:pic>
      <p:sp>
        <p:nvSpPr>
          <p:cNvPr id="7" name="TextBox 6"/>
          <p:cNvSpPr txBox="1"/>
          <p:nvPr/>
        </p:nvSpPr>
        <p:spPr>
          <a:xfrm>
            <a:off x="266700" y="3050214"/>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12" y="3417730"/>
            <a:ext cx="7191375" cy="2162175"/>
          </a:xfrm>
          <a:prstGeom prst="rect">
            <a:avLst/>
          </a:prstGeom>
        </p:spPr>
      </p:pic>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FREE TRIAL ACCOUNT</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459798" y="1459865"/>
            <a:ext cx="7847105" cy="4168775"/>
          </a:xfrm>
          <a:prstGeom prst="rect">
            <a:avLst/>
          </a:prstGeo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 Main use cases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35829" y="1181220"/>
            <a:ext cx="7411155" cy="4168775"/>
          </a:xfrm>
        </p:spPr>
      </p:pic>
    </p:spTree>
    <p:extLst>
      <p:ext uri="{BB962C8B-B14F-4D97-AF65-F5344CB8AC3E}">
        <p14:creationId xmlns:p14="http://schemas.microsoft.com/office/powerpoint/2010/main" val="2892872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552757" y="466725"/>
            <a:ext cx="7862523" cy="4168775"/>
          </a:xfrm>
          <a:prstGeom prst="rect">
            <a:avLst/>
          </a:prstGeom>
        </p:spPr>
      </p:pic>
    </p:spTree>
    <p:extLst>
      <p:ext uri="{BB962C8B-B14F-4D97-AF65-F5344CB8AC3E}">
        <p14:creationId xmlns:p14="http://schemas.microsoft.com/office/powerpoint/2010/main" val="1632192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21498"/>
            <a:ext cx="10450800" cy="388800"/>
          </a:xfrm>
        </p:spPr>
        <p:txBody>
          <a:bodyPr/>
          <a:lstStyle/>
          <a:p>
            <a:r>
              <a:rPr lang="en-US" sz="1800" dirty="0" smtClean="0">
                <a:solidFill>
                  <a:schemeClr val="tx1"/>
                </a:solidFill>
              </a:rPr>
              <a:t>If 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7" y="880600"/>
            <a:ext cx="8237990" cy="4719681"/>
          </a:xfrm>
          <a:prstGeom prst="rect">
            <a:avLst/>
          </a:prstGeom>
        </p:spPr>
      </p:pic>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sp>
        <p:nvSpPr>
          <p:cNvPr id="6" name="TextBox 5"/>
          <p:cNvSpPr txBox="1"/>
          <p:nvPr/>
        </p:nvSpPr>
        <p:spPr>
          <a:xfrm>
            <a:off x="554990" y="415123"/>
            <a:ext cx="7734649" cy="434629"/>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You 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932776"/>
            <a:ext cx="10058400" cy="4178211"/>
          </a:xfrm>
          <a:prstGeom prst="rect">
            <a:avLst/>
          </a:prstGeom>
        </p:spPr>
      </p:pic>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304052"/>
            <a:ext cx="10450800" cy="388800"/>
          </a:xfrm>
        </p:spPr>
        <p:txBody>
          <a:bodyPr/>
          <a:lstStyle/>
          <a:p>
            <a:r>
              <a:rPr lang="en-US" sz="1800" dirty="0" smtClean="0">
                <a:solidFill>
                  <a:schemeClr val="tx1"/>
                </a:solidFill>
              </a:rPr>
              <a:t>Click 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2022" y="866600"/>
            <a:ext cx="6866073" cy="4376584"/>
          </a:xfrm>
        </p:spPr>
      </p:pic>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0845" y="778564"/>
            <a:ext cx="10009026" cy="4240995"/>
          </a:xfrm>
        </p:spPr>
      </p:pic>
      <p:sp>
        <p:nvSpPr>
          <p:cNvPr id="6" name="Title 1"/>
          <p:cNvSpPr>
            <a:spLocks noGrp="1"/>
          </p:cNvSpPr>
          <p:nvPr>
            <p:ph type="title"/>
          </p:nvPr>
        </p:nvSpPr>
        <p:spPr>
          <a:xfrm>
            <a:off x="258762" y="304052"/>
            <a:ext cx="10450800" cy="388800"/>
          </a:xfrm>
        </p:spPr>
        <p:txBody>
          <a:bodyPr/>
          <a:lstStyle/>
          <a:p>
            <a:r>
              <a:rPr lang="en-US" sz="1800" dirty="0" smtClean="0">
                <a:solidFill>
                  <a:schemeClr val="tx1"/>
                </a:solidFill>
              </a:rPr>
              <a:t>After activating your account you will see the following screen.</a:t>
            </a:r>
            <a:endParaRPr lang="en-US" sz="18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Go 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8687" y="1185863"/>
            <a:ext cx="5610663" cy="4168775"/>
          </a:xfrm>
        </p:spPr>
      </p:pic>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55721"/>
            <a:ext cx="10450800" cy="388800"/>
          </a:xfrm>
        </p:spPr>
        <p:txBody>
          <a:bodyPr/>
          <a:lstStyle/>
          <a:p>
            <a:r>
              <a:rPr lang="en-US" sz="1800" dirty="0" smtClean="0">
                <a:solidFill>
                  <a:schemeClr val="tx1"/>
                </a:solidFill>
              </a:rPr>
              <a:t>Verify 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061" y="1295400"/>
            <a:ext cx="6615915" cy="4168775"/>
          </a:xfrm>
        </p:spPr>
      </p:pic>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sz="1800" dirty="0" smtClean="0">
                <a:solidFill>
                  <a:schemeClr val="tx1"/>
                </a:solidFill>
              </a:rPr>
              <a:t>Enter 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2081" y="917895"/>
            <a:ext cx="6426803" cy="4358407"/>
          </a:xfrm>
        </p:spPr>
      </p:pic>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Click 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1201759"/>
            <a:ext cx="10450512" cy="2728593"/>
          </a:xfrm>
        </p:spPr>
      </p:pic>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96998"/>
            <a:ext cx="10450800" cy="388800"/>
          </a:xfrm>
        </p:spPr>
        <p:txBody>
          <a:bodyPr/>
          <a:lstStyle/>
          <a:p>
            <a:r>
              <a:rPr lang="en-US" sz="1800" dirty="0" smtClean="0">
                <a:solidFill>
                  <a:schemeClr val="tx1"/>
                </a:solidFill>
              </a:rPr>
              <a:t>Create 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72831"/>
            <a:ext cx="6472868" cy="4168775"/>
          </a:xfrm>
        </p:spPr>
      </p:pic>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in SAP Cloud Platform</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a:t>
            </a:r>
          </a:p>
          <a:p>
            <a:pPr>
              <a:lnSpc>
                <a:spcPct val="250000"/>
              </a:lnSpc>
            </a:pPr>
            <a:r>
              <a:rPr lang="en-US" sz="2400" dirty="0" smtClean="0"/>
              <a:t>Neo</a:t>
            </a:r>
          </a:p>
        </p:txBody>
      </p:sp>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70822"/>
            <a:ext cx="10450800" cy="501280"/>
          </a:xfrm>
        </p:spPr>
        <p:txBody>
          <a:bodyPr/>
          <a:lstStyle/>
          <a:p>
            <a:r>
              <a:rPr lang="en-US" sz="1800" dirty="0">
                <a:solidFill>
                  <a:schemeClr val="tx1"/>
                </a:solidFill>
              </a:rPr>
              <a:t>You will then see a dialog box while the account is set up. When complete, the dialog box will look like this. Click Continue to close to popup.</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65983"/>
            <a:ext cx="6472868" cy="4168775"/>
          </a:xfrm>
        </p:spPr>
      </p:pic>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a:solidFill>
                  <a:schemeClr val="tx1"/>
                </a:solidFill>
              </a:rPr>
              <a:t>Click on Enter Your Trial Account to see your global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5287" y="1060508"/>
            <a:ext cx="7437622" cy="4140666"/>
          </a:xfrm>
        </p:spPr>
      </p:pic>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19"/>
            <a:ext cx="10450800" cy="568403"/>
          </a:xfrm>
        </p:spPr>
        <p:txBody>
          <a:bodyPr/>
          <a:lstStyle/>
          <a:p>
            <a:r>
              <a:rPr lang="en-US" sz="1800" dirty="0">
                <a:solidFill>
                  <a:schemeClr val="tx1"/>
                </a:solidFill>
              </a:rPr>
              <a:t>The global trial account contains one subaccount and space. Navigate to subaccount by clicking on the tile named trial (this name may vary if you created the subaccount manually).</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9962" y="1295400"/>
            <a:ext cx="7488113" cy="4168775"/>
          </a:xfrm>
        </p:spPr>
      </p:pic>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a:solidFill>
                  <a:schemeClr val="tx1"/>
                </a:solidFill>
              </a:rPr>
              <a:t>To get to the space, in which your applications and services live, click on the dev space.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9203" y="801909"/>
            <a:ext cx="8845794" cy="4558656"/>
          </a:xfrm>
        </p:spPr>
      </p:pic>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SAP Web IDE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Web IDE is web – based integrated development tool that simplifies end-to-end development of business applications.</a:t>
            </a:r>
          </a:p>
          <a:p>
            <a:pPr>
              <a:lnSpc>
                <a:spcPct val="200000"/>
              </a:lnSpc>
            </a:pPr>
            <a:r>
              <a:rPr lang="en-US" dirty="0"/>
              <a:t> </a:t>
            </a:r>
            <a:r>
              <a:rPr lang="en-US" dirty="0" smtClean="0"/>
              <a:t>tooling, prototyping, developing and deploying the application and make it available to end users.</a:t>
            </a:r>
          </a:p>
          <a:p>
            <a:pPr>
              <a:lnSpc>
                <a:spcPct val="20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2" name="Title 1"/>
          <p:cNvSpPr>
            <a:spLocks noGrp="1"/>
          </p:cNvSpPr>
          <p:nvPr>
            <p:ph type="title" idx="4294967295"/>
          </p:nvPr>
        </p:nvSpPr>
        <p:spPr>
          <a:xfrm>
            <a:off x="0" y="647700"/>
            <a:ext cx="10450513" cy="388938"/>
          </a:xfrm>
        </p:spPr>
        <p:txBody>
          <a:bodyPr/>
          <a:lstStyle/>
          <a:p>
            <a:r>
              <a:rPr lang="en-US" dirty="0" smtClean="0"/>
              <a:t>Architecture of SAP Web IDE</a:t>
            </a:r>
            <a:endParaRPr lang="en-US" dirty="0"/>
          </a:p>
        </p:txBody>
      </p:sp>
      <p:sp>
        <p:nvSpPr>
          <p:cNvPr id="3" name="Text Placeholder 2"/>
          <p:cNvSpPr>
            <a:spLocks noGrp="1"/>
          </p:cNvSpPr>
          <p:nvPr>
            <p:ph type="body" sz="quarter" idx="4294967295"/>
          </p:nvPr>
        </p:nvSpPr>
        <p:spPr>
          <a:xfrm>
            <a:off x="0" y="258763"/>
            <a:ext cx="10450513" cy="388937"/>
          </a:xfrm>
        </p:spPr>
        <p:txBody>
          <a:bodyPr/>
          <a:lstStyle/>
          <a:p>
            <a:pPr marL="0" indent="0">
              <a:buNone/>
            </a:pPr>
            <a:r>
              <a:rPr lang="en-US" dirty="0" smtClean="0"/>
              <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083247"/>
            <a:ext cx="8247771" cy="4498784"/>
          </a:xfrm>
          <a:prstGeom prst="rect">
            <a:avLst/>
          </a:prstGeom>
        </p:spPr>
      </p:pic>
    </p:spTree>
    <p:extLst>
      <p:ext uri="{BB962C8B-B14F-4D97-AF65-F5344CB8AC3E}">
        <p14:creationId xmlns:p14="http://schemas.microsoft.com/office/powerpoint/2010/main" val="946724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46</a:t>
            </a:fld>
            <a:endParaRPr lang="en-US" noProof="1"/>
          </a:p>
        </p:txBody>
      </p:sp>
      <p:graphicFrame>
        <p:nvGraphicFramePr>
          <p:cNvPr id="3" name="Table 2"/>
          <p:cNvGraphicFramePr>
            <a:graphicFrameLocks noGrp="1"/>
          </p:cNvGraphicFramePr>
          <p:nvPr>
            <p:extLst>
              <p:ext uri="{D42A27DB-BD31-4B8C-83A1-F6EECF244321}">
                <p14:modId xmlns:p14="http://schemas.microsoft.com/office/powerpoint/2010/main" val="2082601892"/>
              </p:ext>
            </p:extLst>
          </p:nvPr>
        </p:nvGraphicFramePr>
        <p:xfrm>
          <a:off x="1417739" y="647608"/>
          <a:ext cx="7902430" cy="4762436"/>
        </p:xfrm>
        <a:graphic>
          <a:graphicData uri="http://schemas.openxmlformats.org/drawingml/2006/table">
            <a:tbl>
              <a:tblPr firstRow="1" bandRow="1">
                <a:tableStyleId>{5C22544A-7EE6-4342-B048-85BDC9FD1C3A}</a:tableStyleId>
              </a:tblPr>
              <a:tblGrid>
                <a:gridCol w="3598878">
                  <a:extLst>
                    <a:ext uri="{9D8B030D-6E8A-4147-A177-3AD203B41FA5}">
                      <a16:colId xmlns:a16="http://schemas.microsoft.com/office/drawing/2014/main" val="3355094421"/>
                    </a:ext>
                  </a:extLst>
                </a:gridCol>
                <a:gridCol w="4303552">
                  <a:extLst>
                    <a:ext uri="{9D8B030D-6E8A-4147-A177-3AD203B41FA5}">
                      <a16:colId xmlns:a16="http://schemas.microsoft.com/office/drawing/2014/main" val="4202860224"/>
                    </a:ext>
                  </a:extLst>
                </a:gridCol>
              </a:tblGrid>
              <a:tr h="506698">
                <a:tc>
                  <a:txBody>
                    <a:bodyPr/>
                    <a:lstStyle/>
                    <a:p>
                      <a:r>
                        <a:rPr lang="en-US" dirty="0" smtClean="0"/>
                        <a:t>Component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2442694929"/>
                  </a:ext>
                </a:extLst>
              </a:tr>
              <a:tr h="506698">
                <a:tc>
                  <a:txBody>
                    <a:bodyPr/>
                    <a:lstStyle/>
                    <a:p>
                      <a:r>
                        <a:rPr lang="en-US" dirty="0" smtClean="0"/>
                        <a:t>SAP Cloud Platform</a:t>
                      </a:r>
                      <a:endParaRPr lang="en-US" dirty="0"/>
                    </a:p>
                  </a:txBody>
                  <a:tcPr/>
                </a:tc>
                <a:tc>
                  <a:txBody>
                    <a:bodyPr/>
                    <a:lstStyle/>
                    <a:p>
                      <a:r>
                        <a:rPr lang="en-US" dirty="0" smtClean="0"/>
                        <a:t>PaaS to build,</a:t>
                      </a:r>
                      <a:r>
                        <a:rPr lang="en-US" baseline="0" dirty="0" smtClean="0"/>
                        <a:t> extend and integrate business applications in the cloud.</a:t>
                      </a:r>
                      <a:endParaRPr lang="en-US" dirty="0"/>
                    </a:p>
                  </a:txBody>
                  <a:tcPr/>
                </a:tc>
                <a:extLst>
                  <a:ext uri="{0D108BD9-81ED-4DB2-BD59-A6C34878D82A}">
                    <a16:rowId xmlns:a16="http://schemas.microsoft.com/office/drawing/2014/main" val="4157992107"/>
                  </a:ext>
                </a:extLst>
              </a:tr>
              <a:tr h="506698">
                <a:tc>
                  <a:txBody>
                    <a:bodyPr/>
                    <a:lstStyle/>
                    <a:p>
                      <a:r>
                        <a:rPr lang="en-US" dirty="0" smtClean="0"/>
                        <a:t>SAP Cloud Platform Cockpit</a:t>
                      </a:r>
                      <a:endParaRPr lang="en-US" dirty="0"/>
                    </a:p>
                  </a:txBody>
                  <a:tcPr/>
                </a:tc>
                <a:tc>
                  <a:txBody>
                    <a:bodyPr/>
                    <a:lstStyle/>
                    <a:p>
                      <a:r>
                        <a:rPr lang="en-US" dirty="0" smtClean="0"/>
                        <a:t>Central</a:t>
                      </a:r>
                      <a:r>
                        <a:rPr lang="en-US" baseline="0" dirty="0" smtClean="0"/>
                        <a:t> point of access in SAP Cloud Platform to manage all applications, resources, privileges, roles and users.</a:t>
                      </a:r>
                      <a:endParaRPr lang="en-US" dirty="0"/>
                    </a:p>
                  </a:txBody>
                  <a:tcPr/>
                </a:tc>
                <a:extLst>
                  <a:ext uri="{0D108BD9-81ED-4DB2-BD59-A6C34878D82A}">
                    <a16:rowId xmlns:a16="http://schemas.microsoft.com/office/drawing/2014/main" val="1829938632"/>
                  </a:ext>
                </a:extLst>
              </a:tr>
              <a:tr h="506698">
                <a:tc>
                  <a:txBody>
                    <a:bodyPr/>
                    <a:lstStyle/>
                    <a:p>
                      <a:r>
                        <a:rPr lang="en-US" dirty="0" smtClean="0"/>
                        <a:t> SAP Web IDE</a:t>
                      </a:r>
                      <a:endParaRPr lang="en-US" dirty="0"/>
                    </a:p>
                  </a:txBody>
                  <a:tcPr/>
                </a:tc>
                <a:tc>
                  <a:txBody>
                    <a:bodyPr/>
                    <a:lstStyle/>
                    <a:p>
                      <a:r>
                        <a:rPr lang="en-US" dirty="0" smtClean="0"/>
                        <a:t>Integrated development environment to build full</a:t>
                      </a:r>
                      <a:r>
                        <a:rPr lang="en-US" baseline="0" dirty="0" smtClean="0"/>
                        <a:t> stack business applications</a:t>
                      </a:r>
                      <a:endParaRPr lang="en-US" dirty="0"/>
                    </a:p>
                  </a:txBody>
                  <a:tcPr/>
                </a:tc>
                <a:extLst>
                  <a:ext uri="{0D108BD9-81ED-4DB2-BD59-A6C34878D82A}">
                    <a16:rowId xmlns:a16="http://schemas.microsoft.com/office/drawing/2014/main" val="893013011"/>
                  </a:ext>
                </a:extLst>
              </a:tr>
              <a:tr h="506698">
                <a:tc>
                  <a:txBody>
                    <a:bodyPr/>
                    <a:lstStyle/>
                    <a:p>
                      <a:r>
                        <a:rPr lang="en-US" dirty="0" smtClean="0"/>
                        <a:t>SAP UI5</a:t>
                      </a:r>
                      <a:endParaRPr lang="en-US" dirty="0"/>
                    </a:p>
                  </a:txBody>
                  <a:tcPr/>
                </a:tc>
                <a:tc>
                  <a:txBody>
                    <a:bodyPr/>
                    <a:lstStyle/>
                    <a:p>
                      <a:r>
                        <a:rPr lang="en-US" dirty="0" smtClean="0"/>
                        <a:t>SAP’s own User Interface technology</a:t>
                      </a:r>
                      <a:endParaRPr lang="en-US" dirty="0"/>
                    </a:p>
                  </a:txBody>
                  <a:tcPr/>
                </a:tc>
                <a:extLst>
                  <a:ext uri="{0D108BD9-81ED-4DB2-BD59-A6C34878D82A}">
                    <a16:rowId xmlns:a16="http://schemas.microsoft.com/office/drawing/2014/main" val="1451774388"/>
                  </a:ext>
                </a:extLst>
              </a:tr>
              <a:tr h="506698">
                <a:tc>
                  <a:txBody>
                    <a:bodyPr/>
                    <a:lstStyle/>
                    <a:p>
                      <a:r>
                        <a:rPr lang="en-US" dirty="0" err="1" smtClean="0"/>
                        <a:t>Git</a:t>
                      </a:r>
                      <a:endParaRPr lang="en-US" dirty="0"/>
                    </a:p>
                  </a:txBody>
                  <a:tcPr/>
                </a:tc>
                <a:tc>
                  <a:txBody>
                    <a:bodyPr/>
                    <a:lstStyle/>
                    <a:p>
                      <a:r>
                        <a:rPr lang="en-US" dirty="0" smtClean="0"/>
                        <a:t>Distributed</a:t>
                      </a:r>
                      <a:r>
                        <a:rPr lang="en-US" baseline="0" dirty="0" smtClean="0"/>
                        <a:t> Version Control System for source code management.</a:t>
                      </a:r>
                      <a:endParaRPr lang="en-US" dirty="0"/>
                    </a:p>
                  </a:txBody>
                  <a:tcPr/>
                </a:tc>
                <a:extLst>
                  <a:ext uri="{0D108BD9-81ED-4DB2-BD59-A6C34878D82A}">
                    <a16:rowId xmlns:a16="http://schemas.microsoft.com/office/drawing/2014/main" val="1203229867"/>
                  </a:ext>
                </a:extLst>
              </a:tr>
              <a:tr h="506698">
                <a:tc>
                  <a:txBody>
                    <a:bodyPr/>
                    <a:lstStyle/>
                    <a:p>
                      <a:r>
                        <a:rPr lang="en-US" dirty="0" smtClean="0"/>
                        <a:t>SAP Cloud</a:t>
                      </a:r>
                      <a:r>
                        <a:rPr lang="en-US" baseline="0" dirty="0" smtClean="0"/>
                        <a:t> Platform Connector</a:t>
                      </a:r>
                      <a:endParaRPr lang="en-US" dirty="0"/>
                    </a:p>
                  </a:txBody>
                  <a:tcPr/>
                </a:tc>
                <a:tc>
                  <a:txBody>
                    <a:bodyPr/>
                    <a:lstStyle/>
                    <a:p>
                      <a:r>
                        <a:rPr lang="en-US" dirty="0" smtClean="0"/>
                        <a:t>To</a:t>
                      </a:r>
                      <a:r>
                        <a:rPr lang="en-US" baseline="0" dirty="0" smtClean="0"/>
                        <a:t> connect </a:t>
                      </a:r>
                      <a:r>
                        <a:rPr lang="en-US" baseline="0" dirty="0" err="1" smtClean="0"/>
                        <a:t>on-premise</a:t>
                      </a:r>
                      <a:r>
                        <a:rPr lang="en-US" baseline="0" dirty="0" smtClean="0"/>
                        <a:t> SAP systems to SAP Cloud Platform with minimal configurations.</a:t>
                      </a:r>
                      <a:endParaRPr lang="en-US" dirty="0"/>
                    </a:p>
                  </a:txBody>
                  <a:tcPr/>
                </a:tc>
                <a:extLst>
                  <a:ext uri="{0D108BD9-81ED-4DB2-BD59-A6C34878D82A}">
                    <a16:rowId xmlns:a16="http://schemas.microsoft.com/office/drawing/2014/main" val="1885873964"/>
                  </a:ext>
                </a:extLst>
              </a:tr>
            </a:tbl>
          </a:graphicData>
        </a:graphic>
      </p:graphicFrame>
    </p:spTree>
    <p:extLst>
      <p:ext uri="{BB962C8B-B14F-4D97-AF65-F5344CB8AC3E}">
        <p14:creationId xmlns:p14="http://schemas.microsoft.com/office/powerpoint/2010/main" val="2206946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Options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47</a:t>
            </a:fld>
            <a:endParaRPr lang="en-US" noProof="1"/>
          </a:p>
        </p:txBody>
      </p:sp>
      <p:pic>
        <p:nvPicPr>
          <p:cNvPr id="9" name="Picture 8"/>
          <p:cNvPicPr>
            <a:picLocks noChangeAspect="1"/>
          </p:cNvPicPr>
          <p:nvPr/>
        </p:nvPicPr>
        <p:blipFill>
          <a:blip r:embed="rId2"/>
          <a:stretch>
            <a:fillRect/>
          </a:stretch>
        </p:blipFill>
        <p:spPr>
          <a:xfrm>
            <a:off x="803078" y="1246886"/>
            <a:ext cx="8827483" cy="4131862"/>
          </a:xfrm>
          <a:prstGeom prst="rect">
            <a:avLst/>
          </a:prstGeom>
        </p:spPr>
      </p:pic>
    </p:spTree>
    <p:extLst>
      <p:ext uri="{BB962C8B-B14F-4D97-AF65-F5344CB8AC3E}">
        <p14:creationId xmlns:p14="http://schemas.microsoft.com/office/powerpoint/2010/main" val="32865497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Web IDE – features and benefits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48</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SIMPLE  - no cost, no complex infrastructure, reduced effort.</a:t>
            </a:r>
          </a:p>
          <a:p>
            <a:pPr>
              <a:lnSpc>
                <a:spcPct val="200000"/>
              </a:lnSpc>
            </a:pPr>
            <a:r>
              <a:rPr lang="en-US" dirty="0" smtClean="0"/>
              <a:t>INTEGRATED – extend and integrate services to create intelligent business applications.</a:t>
            </a:r>
          </a:p>
          <a:p>
            <a:pPr>
              <a:lnSpc>
                <a:spcPct val="200000"/>
              </a:lnSpc>
            </a:pPr>
            <a:r>
              <a:rPr lang="en-US" dirty="0" smtClean="0"/>
              <a:t>PRODUCTIVE – focus only on domain logic and kick start development.</a:t>
            </a:r>
          </a:p>
          <a:p>
            <a:endParaRPr lang="en-US" dirty="0"/>
          </a:p>
        </p:txBody>
      </p:sp>
    </p:spTree>
    <p:extLst>
      <p:ext uri="{BB962C8B-B14F-4D97-AF65-F5344CB8AC3E}">
        <p14:creationId xmlns:p14="http://schemas.microsoft.com/office/powerpoint/2010/main" val="34291230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4898AEC0-503E-4FA4-859C-D0F72D6E3F79}" type="slidenum">
              <a:rPr lang="en-US" noProof="1" smtClean="0"/>
              <a:pPr algn="ctr"/>
              <a:t>49</a:t>
            </a:fld>
            <a:endParaRPr lang="en-US" noProof="1"/>
          </a:p>
        </p:txBody>
      </p:sp>
      <p:sp>
        <p:nvSpPr>
          <p:cNvPr id="2" name="Title 1"/>
          <p:cNvSpPr>
            <a:spLocks noGrp="1"/>
          </p:cNvSpPr>
          <p:nvPr>
            <p:ph type="title" idx="4294967295"/>
          </p:nvPr>
        </p:nvSpPr>
        <p:spPr>
          <a:xfrm>
            <a:off x="0" y="647700"/>
            <a:ext cx="10450513" cy="388938"/>
          </a:xfrm>
        </p:spPr>
        <p:txBody>
          <a:bodyPr/>
          <a:lstStyle/>
          <a:p>
            <a:pPr algn="ctr"/>
            <a:r>
              <a:rPr lang="en-US" dirty="0" smtClean="0"/>
              <a:t>Development process overview</a:t>
            </a:r>
            <a:endParaRPr lang="en-US" dirty="0"/>
          </a:p>
        </p:txBody>
      </p:sp>
      <p:sp>
        <p:nvSpPr>
          <p:cNvPr id="3" name="Text Placeholder 2"/>
          <p:cNvSpPr>
            <a:spLocks noGrp="1"/>
          </p:cNvSpPr>
          <p:nvPr>
            <p:ph type="body" sz="quarter" idx="4294967295"/>
          </p:nvPr>
        </p:nvSpPr>
        <p:spPr>
          <a:xfrm>
            <a:off x="0" y="258763"/>
            <a:ext cx="10450513" cy="388937"/>
          </a:xfrm>
        </p:spPr>
        <p:txBody>
          <a:bodyPr/>
          <a:lstStyle/>
          <a:p>
            <a:pPr marL="0" indent="0" algn="ctr">
              <a:buNone/>
            </a:pPr>
            <a:r>
              <a:rPr lang="en-US" dirty="0" smtClean="0"/>
              <a:t/>
            </a:r>
            <a:br>
              <a:rPr lang="en-US" dirty="0" smtClean="0"/>
            </a:br>
            <a:endParaRPr lang="en-US" dirty="0"/>
          </a:p>
        </p:txBody>
      </p:sp>
      <p:sp>
        <p:nvSpPr>
          <p:cNvPr id="190" name="object 8"/>
          <p:cNvSpPr txBox="1"/>
          <p:nvPr/>
        </p:nvSpPr>
        <p:spPr>
          <a:xfrm>
            <a:off x="377012" y="2919568"/>
            <a:ext cx="1167592" cy="413575"/>
          </a:xfrm>
          <a:prstGeom prst="rect">
            <a:avLst/>
          </a:prstGeom>
        </p:spPr>
        <p:txBody>
          <a:bodyPr vert="horz" wrap="square" lIns="0" tIns="13335" rIns="0" bIns="0" rtlCol="0">
            <a:spAutoFit/>
          </a:bodyPr>
          <a:lstStyle/>
          <a:p>
            <a:pPr marL="12700" algn="ctr">
              <a:lnSpc>
                <a:spcPct val="100000"/>
              </a:lnSpc>
              <a:spcBef>
                <a:spcPts val="105"/>
              </a:spcBef>
            </a:pPr>
            <a:r>
              <a:rPr sz="2600" b="1" dirty="0">
                <a:solidFill>
                  <a:srgbClr val="FFFFFF"/>
                </a:solidFill>
                <a:latin typeface="Arial"/>
                <a:cs typeface="Arial"/>
              </a:rPr>
              <a:t>D</a:t>
            </a:r>
            <a:r>
              <a:rPr sz="2600" b="1" spc="5" dirty="0">
                <a:solidFill>
                  <a:srgbClr val="FFFFFF"/>
                </a:solidFill>
                <a:latin typeface="Arial"/>
                <a:cs typeface="Arial"/>
              </a:rPr>
              <a:t>e</a:t>
            </a:r>
            <a:r>
              <a:rPr sz="2600" b="1" dirty="0">
                <a:solidFill>
                  <a:srgbClr val="FFFFFF"/>
                </a:solidFill>
                <a:latin typeface="Arial"/>
                <a:cs typeface="Arial"/>
              </a:rPr>
              <a:t>sign</a:t>
            </a:r>
            <a:endParaRPr sz="2600" dirty="0">
              <a:latin typeface="Arial"/>
              <a:cs typeface="Arial"/>
            </a:endParaRPr>
          </a:p>
        </p:txBody>
      </p:sp>
      <p:sp>
        <p:nvSpPr>
          <p:cNvPr id="192" name="object 10"/>
          <p:cNvSpPr txBox="1"/>
          <p:nvPr/>
        </p:nvSpPr>
        <p:spPr>
          <a:xfrm>
            <a:off x="3960499" y="2919566"/>
            <a:ext cx="881275" cy="413575"/>
          </a:xfrm>
          <a:prstGeom prst="rect">
            <a:avLst/>
          </a:prstGeom>
        </p:spPr>
        <p:txBody>
          <a:bodyPr vert="horz" wrap="square" lIns="0" tIns="13335" rIns="0" bIns="0" rtlCol="0">
            <a:spAutoFit/>
          </a:bodyPr>
          <a:lstStyle/>
          <a:p>
            <a:pPr marL="12700" algn="ctr">
              <a:lnSpc>
                <a:spcPct val="100000"/>
              </a:lnSpc>
              <a:spcBef>
                <a:spcPts val="105"/>
              </a:spcBef>
            </a:pPr>
            <a:r>
              <a:rPr sz="2600" b="1" dirty="0">
                <a:solidFill>
                  <a:srgbClr val="FFFFFF"/>
                </a:solidFill>
                <a:latin typeface="Arial"/>
                <a:cs typeface="Arial"/>
              </a:rPr>
              <a:t>B</a:t>
            </a:r>
            <a:r>
              <a:rPr sz="2600" b="1" spc="5" dirty="0">
                <a:solidFill>
                  <a:srgbClr val="FFFFFF"/>
                </a:solidFill>
                <a:latin typeface="Arial"/>
                <a:cs typeface="Arial"/>
              </a:rPr>
              <a:t>u</a:t>
            </a:r>
            <a:r>
              <a:rPr sz="2600" b="1" dirty="0">
                <a:solidFill>
                  <a:srgbClr val="FFFFFF"/>
                </a:solidFill>
                <a:latin typeface="Arial"/>
                <a:cs typeface="Arial"/>
              </a:rPr>
              <a:t>i</a:t>
            </a:r>
            <a:r>
              <a:rPr sz="2600" b="1" spc="-10" dirty="0">
                <a:solidFill>
                  <a:srgbClr val="FFFFFF"/>
                </a:solidFill>
                <a:latin typeface="Arial"/>
                <a:cs typeface="Arial"/>
              </a:rPr>
              <a:t>l</a:t>
            </a:r>
            <a:r>
              <a:rPr sz="2600" b="1" dirty="0">
                <a:solidFill>
                  <a:srgbClr val="FFFFFF"/>
                </a:solidFill>
                <a:latin typeface="Arial"/>
                <a:cs typeface="Arial"/>
              </a:rPr>
              <a:t>d</a:t>
            </a:r>
            <a:endParaRPr sz="2600" dirty="0">
              <a:latin typeface="Arial"/>
              <a:cs typeface="Arial"/>
            </a:endParaRPr>
          </a:p>
        </p:txBody>
      </p:sp>
      <p:sp>
        <p:nvSpPr>
          <p:cNvPr id="194" name="object 12"/>
          <p:cNvSpPr txBox="1"/>
          <p:nvPr/>
        </p:nvSpPr>
        <p:spPr>
          <a:xfrm>
            <a:off x="5907732" y="2919566"/>
            <a:ext cx="732208" cy="413575"/>
          </a:xfrm>
          <a:prstGeom prst="rect">
            <a:avLst/>
          </a:prstGeom>
        </p:spPr>
        <p:txBody>
          <a:bodyPr vert="horz" wrap="square" lIns="0" tIns="13335" rIns="0" bIns="0" rtlCol="0">
            <a:spAutoFit/>
          </a:bodyPr>
          <a:lstStyle/>
          <a:p>
            <a:pPr marL="12700" algn="ctr">
              <a:lnSpc>
                <a:spcPct val="100000"/>
              </a:lnSpc>
              <a:spcBef>
                <a:spcPts val="105"/>
              </a:spcBef>
            </a:pPr>
            <a:r>
              <a:rPr sz="2600" b="1" spc="5" dirty="0">
                <a:solidFill>
                  <a:srgbClr val="FFFFFF"/>
                </a:solidFill>
                <a:latin typeface="Arial"/>
                <a:cs typeface="Arial"/>
              </a:rPr>
              <a:t>Test</a:t>
            </a:r>
            <a:endParaRPr sz="2600" dirty="0">
              <a:latin typeface="Arial"/>
              <a:cs typeface="Arial"/>
            </a:endParaRPr>
          </a:p>
        </p:txBody>
      </p:sp>
      <p:sp>
        <p:nvSpPr>
          <p:cNvPr id="196" name="object 14"/>
          <p:cNvSpPr txBox="1"/>
          <p:nvPr/>
        </p:nvSpPr>
        <p:spPr>
          <a:xfrm>
            <a:off x="7379698" y="2919566"/>
            <a:ext cx="1167592" cy="413575"/>
          </a:xfrm>
          <a:prstGeom prst="rect">
            <a:avLst/>
          </a:prstGeom>
        </p:spPr>
        <p:txBody>
          <a:bodyPr vert="horz" wrap="square" lIns="0" tIns="13335" rIns="0" bIns="0" rtlCol="0">
            <a:spAutoFit/>
          </a:bodyPr>
          <a:lstStyle/>
          <a:p>
            <a:pPr marL="12700" algn="ctr">
              <a:lnSpc>
                <a:spcPct val="100000"/>
              </a:lnSpc>
              <a:spcBef>
                <a:spcPts val="105"/>
              </a:spcBef>
            </a:pPr>
            <a:r>
              <a:rPr sz="2600" b="1" dirty="0">
                <a:solidFill>
                  <a:srgbClr val="FFFFFF"/>
                </a:solidFill>
                <a:latin typeface="Arial"/>
                <a:cs typeface="Arial"/>
              </a:rPr>
              <a:t>D</a:t>
            </a:r>
            <a:r>
              <a:rPr sz="2600" b="1" spc="5" dirty="0">
                <a:solidFill>
                  <a:srgbClr val="FFFFFF"/>
                </a:solidFill>
                <a:latin typeface="Arial"/>
                <a:cs typeface="Arial"/>
              </a:rPr>
              <a:t>e</a:t>
            </a:r>
            <a:r>
              <a:rPr sz="2600" b="1" dirty="0">
                <a:solidFill>
                  <a:srgbClr val="FFFFFF"/>
                </a:solidFill>
                <a:latin typeface="Arial"/>
                <a:cs typeface="Arial"/>
              </a:rPr>
              <a:t>ploy</a:t>
            </a:r>
            <a:endParaRPr sz="2600" dirty="0">
              <a:latin typeface="Arial"/>
              <a:cs typeface="Arial"/>
            </a:endParaRPr>
          </a:p>
        </p:txBody>
      </p:sp>
      <p:sp>
        <p:nvSpPr>
          <p:cNvPr id="200" name="object 4"/>
          <p:cNvSpPr/>
          <p:nvPr/>
        </p:nvSpPr>
        <p:spPr>
          <a:xfrm>
            <a:off x="2610841" y="4031456"/>
            <a:ext cx="897781" cy="697417"/>
          </a:xfrm>
          <a:prstGeom prst="rect">
            <a:avLst/>
          </a:prstGeom>
          <a:blipFill>
            <a:blip r:embed="rId2" cstate="print"/>
            <a:stretch>
              <a:fillRect/>
            </a:stretch>
          </a:blipFill>
        </p:spPr>
        <p:txBody>
          <a:bodyPr wrap="square" lIns="0" tIns="0" rIns="0" bIns="0" rtlCol="0"/>
          <a:lstStyle/>
          <a:p>
            <a:endParaRPr dirty="0"/>
          </a:p>
        </p:txBody>
      </p:sp>
      <p:sp>
        <p:nvSpPr>
          <p:cNvPr id="201" name="object 5"/>
          <p:cNvSpPr/>
          <p:nvPr/>
        </p:nvSpPr>
        <p:spPr>
          <a:xfrm>
            <a:off x="7392178" y="4072372"/>
            <a:ext cx="859327" cy="806770"/>
          </a:xfrm>
          <a:prstGeom prst="rect">
            <a:avLst/>
          </a:prstGeom>
          <a:blipFill>
            <a:blip r:embed="rId3" cstate="print"/>
            <a:stretch>
              <a:fillRect/>
            </a:stretch>
          </a:blipFill>
        </p:spPr>
        <p:txBody>
          <a:bodyPr wrap="square" lIns="0" tIns="0" rIns="0" bIns="0" rtlCol="0"/>
          <a:lstStyle/>
          <a:p>
            <a:endParaRPr/>
          </a:p>
        </p:txBody>
      </p:sp>
      <p:sp>
        <p:nvSpPr>
          <p:cNvPr id="202" name="object 6"/>
          <p:cNvSpPr/>
          <p:nvPr/>
        </p:nvSpPr>
        <p:spPr>
          <a:xfrm>
            <a:off x="9597744" y="4031456"/>
            <a:ext cx="844567" cy="888602"/>
          </a:xfrm>
          <a:prstGeom prst="rect">
            <a:avLst/>
          </a:prstGeom>
          <a:blipFill>
            <a:blip r:embed="rId4" cstate="print"/>
            <a:stretch>
              <a:fillRect/>
            </a:stretch>
          </a:blipFill>
        </p:spPr>
        <p:txBody>
          <a:bodyPr wrap="square" lIns="0" tIns="0" rIns="0" bIns="0" rtlCol="0"/>
          <a:lstStyle/>
          <a:p>
            <a:endParaRPr/>
          </a:p>
        </p:txBody>
      </p:sp>
      <p:sp>
        <p:nvSpPr>
          <p:cNvPr id="203" name="object 7"/>
          <p:cNvSpPr/>
          <p:nvPr/>
        </p:nvSpPr>
        <p:spPr>
          <a:xfrm>
            <a:off x="255009" y="2698151"/>
            <a:ext cx="1531527" cy="1003215"/>
          </a:xfrm>
          <a:custGeom>
            <a:avLst/>
            <a:gdLst/>
            <a:ahLst/>
            <a:cxnLst/>
            <a:rect l="l" t="t" r="r" b="b"/>
            <a:pathLst>
              <a:path w="2205355" h="1350645">
                <a:moveTo>
                  <a:pt x="1803145" y="0"/>
                </a:moveTo>
                <a:lnTo>
                  <a:pt x="0" y="0"/>
                </a:lnTo>
                <a:lnTo>
                  <a:pt x="0" y="1350263"/>
                </a:lnTo>
                <a:lnTo>
                  <a:pt x="1803145" y="1350263"/>
                </a:lnTo>
                <a:lnTo>
                  <a:pt x="2205228" y="675131"/>
                </a:lnTo>
                <a:lnTo>
                  <a:pt x="1803145" y="0"/>
                </a:lnTo>
                <a:close/>
              </a:path>
            </a:pathLst>
          </a:custGeom>
          <a:solidFill>
            <a:srgbClr val="B8B8B8"/>
          </a:solidFill>
        </p:spPr>
        <p:txBody>
          <a:bodyPr wrap="square" lIns="0" tIns="0" rIns="0" bIns="0" rtlCol="0"/>
          <a:lstStyle/>
          <a:p>
            <a:endParaRPr/>
          </a:p>
        </p:txBody>
      </p:sp>
      <p:sp>
        <p:nvSpPr>
          <p:cNvPr id="204" name="object 8"/>
          <p:cNvSpPr txBox="1"/>
          <p:nvPr/>
        </p:nvSpPr>
        <p:spPr>
          <a:xfrm>
            <a:off x="500744" y="2981121"/>
            <a:ext cx="784065" cy="290464"/>
          </a:xfrm>
          <a:prstGeom prst="rect">
            <a:avLst/>
          </a:prstGeom>
        </p:spPr>
        <p:txBody>
          <a:bodyPr vert="horz" wrap="square" lIns="0" tIns="13335" rIns="0" bIns="0" rtlCol="0" anchor="ctr">
            <a:spAutoFit/>
          </a:bodyPr>
          <a:lstStyle/>
          <a:p>
            <a:pPr marL="12700" algn="ctr">
              <a:lnSpc>
                <a:spcPct val="100000"/>
              </a:lnSpc>
              <a:spcBef>
                <a:spcPts val="105"/>
              </a:spcBef>
            </a:pPr>
            <a:r>
              <a:rPr b="1" dirty="0">
                <a:solidFill>
                  <a:srgbClr val="FFFFFF"/>
                </a:solidFill>
                <a:latin typeface="Arial"/>
                <a:cs typeface="Arial"/>
              </a:rPr>
              <a:t>D</a:t>
            </a:r>
            <a:r>
              <a:rPr b="1" spc="5" dirty="0">
                <a:solidFill>
                  <a:srgbClr val="FFFFFF"/>
                </a:solidFill>
                <a:latin typeface="Arial"/>
                <a:cs typeface="Arial"/>
              </a:rPr>
              <a:t>e</a:t>
            </a:r>
            <a:r>
              <a:rPr b="1" dirty="0">
                <a:solidFill>
                  <a:srgbClr val="FFFFFF"/>
                </a:solidFill>
                <a:latin typeface="Arial"/>
                <a:cs typeface="Arial"/>
              </a:rPr>
              <a:t>sign</a:t>
            </a:r>
            <a:endParaRPr dirty="0">
              <a:latin typeface="Arial"/>
              <a:cs typeface="Arial"/>
            </a:endParaRPr>
          </a:p>
        </p:txBody>
      </p:sp>
      <p:sp>
        <p:nvSpPr>
          <p:cNvPr id="205" name="object 9"/>
          <p:cNvSpPr/>
          <p:nvPr/>
        </p:nvSpPr>
        <p:spPr>
          <a:xfrm>
            <a:off x="4378954" y="2698151"/>
            <a:ext cx="1883871" cy="1003215"/>
          </a:xfrm>
          <a:custGeom>
            <a:avLst/>
            <a:gdLst/>
            <a:ahLst/>
            <a:cxnLst/>
            <a:rect l="l" t="t" r="r" b="b"/>
            <a:pathLst>
              <a:path w="2712720" h="1350645">
                <a:moveTo>
                  <a:pt x="2332736" y="0"/>
                </a:moveTo>
                <a:lnTo>
                  <a:pt x="0" y="0"/>
                </a:lnTo>
                <a:lnTo>
                  <a:pt x="379983" y="675131"/>
                </a:lnTo>
                <a:lnTo>
                  <a:pt x="0" y="1350263"/>
                </a:lnTo>
                <a:lnTo>
                  <a:pt x="2332736" y="1350263"/>
                </a:lnTo>
                <a:lnTo>
                  <a:pt x="2712719" y="675131"/>
                </a:lnTo>
                <a:lnTo>
                  <a:pt x="2332736" y="0"/>
                </a:lnTo>
                <a:close/>
              </a:path>
            </a:pathLst>
          </a:custGeom>
          <a:solidFill>
            <a:srgbClr val="B8B8B8"/>
          </a:solidFill>
        </p:spPr>
        <p:txBody>
          <a:bodyPr wrap="square" lIns="0" tIns="0" rIns="0" bIns="0" rtlCol="0"/>
          <a:lstStyle/>
          <a:p>
            <a:endParaRPr dirty="0"/>
          </a:p>
        </p:txBody>
      </p:sp>
      <p:sp>
        <p:nvSpPr>
          <p:cNvPr id="206" name="object 10"/>
          <p:cNvSpPr txBox="1"/>
          <p:nvPr/>
        </p:nvSpPr>
        <p:spPr>
          <a:xfrm>
            <a:off x="5077726" y="2986927"/>
            <a:ext cx="591796" cy="290464"/>
          </a:xfrm>
          <a:prstGeom prst="rect">
            <a:avLst/>
          </a:prstGeom>
        </p:spPr>
        <p:txBody>
          <a:bodyPr vert="horz" wrap="square" lIns="0" tIns="13335" rIns="0" bIns="0" rtlCol="0">
            <a:spAutoFit/>
          </a:bodyPr>
          <a:lstStyle/>
          <a:p>
            <a:pPr marL="12700">
              <a:lnSpc>
                <a:spcPct val="100000"/>
              </a:lnSpc>
              <a:spcBef>
                <a:spcPts val="105"/>
              </a:spcBef>
            </a:pPr>
            <a:r>
              <a:rPr b="1" dirty="0" smtClean="0">
                <a:solidFill>
                  <a:srgbClr val="FFFFFF"/>
                </a:solidFill>
                <a:latin typeface="Arial"/>
                <a:cs typeface="Arial"/>
              </a:rPr>
              <a:t>B</a:t>
            </a:r>
            <a:r>
              <a:rPr b="1" spc="5" dirty="0" smtClean="0">
                <a:solidFill>
                  <a:srgbClr val="FFFFFF"/>
                </a:solidFill>
                <a:latin typeface="Arial"/>
                <a:cs typeface="Arial"/>
              </a:rPr>
              <a:t>u</a:t>
            </a:r>
            <a:r>
              <a:rPr b="1" dirty="0" smtClean="0">
                <a:solidFill>
                  <a:srgbClr val="FFFFFF"/>
                </a:solidFill>
                <a:latin typeface="Arial"/>
                <a:cs typeface="Arial"/>
              </a:rPr>
              <a:t>i</a:t>
            </a:r>
            <a:r>
              <a:rPr b="1" spc="-10" dirty="0" smtClean="0">
                <a:solidFill>
                  <a:srgbClr val="FFFFFF"/>
                </a:solidFill>
                <a:latin typeface="Arial"/>
                <a:cs typeface="Arial"/>
              </a:rPr>
              <a:t>l</a:t>
            </a:r>
            <a:r>
              <a:rPr b="1" dirty="0" smtClean="0">
                <a:solidFill>
                  <a:srgbClr val="FFFFFF"/>
                </a:solidFill>
                <a:latin typeface="Arial"/>
                <a:cs typeface="Arial"/>
              </a:rPr>
              <a:t>d</a:t>
            </a:r>
            <a:endParaRPr dirty="0">
              <a:latin typeface="Arial"/>
              <a:cs typeface="Arial"/>
            </a:endParaRPr>
          </a:p>
        </p:txBody>
      </p:sp>
      <p:sp>
        <p:nvSpPr>
          <p:cNvPr id="207" name="object 11"/>
          <p:cNvSpPr/>
          <p:nvPr/>
        </p:nvSpPr>
        <p:spPr>
          <a:xfrm>
            <a:off x="6809733" y="2698151"/>
            <a:ext cx="1780241" cy="1003215"/>
          </a:xfrm>
          <a:custGeom>
            <a:avLst/>
            <a:gdLst/>
            <a:ahLst/>
            <a:cxnLst/>
            <a:rect l="l" t="t" r="r" b="b"/>
            <a:pathLst>
              <a:path w="2563495" h="1350645">
                <a:moveTo>
                  <a:pt x="2183384" y="0"/>
                </a:moveTo>
                <a:lnTo>
                  <a:pt x="0" y="0"/>
                </a:lnTo>
                <a:lnTo>
                  <a:pt x="379984" y="675131"/>
                </a:lnTo>
                <a:lnTo>
                  <a:pt x="0" y="1350263"/>
                </a:lnTo>
                <a:lnTo>
                  <a:pt x="2183384" y="1350263"/>
                </a:lnTo>
                <a:lnTo>
                  <a:pt x="2563368" y="675131"/>
                </a:lnTo>
                <a:lnTo>
                  <a:pt x="2183384" y="0"/>
                </a:lnTo>
                <a:close/>
              </a:path>
            </a:pathLst>
          </a:custGeom>
          <a:solidFill>
            <a:srgbClr val="B8B8B8"/>
          </a:solidFill>
        </p:spPr>
        <p:txBody>
          <a:bodyPr wrap="square" lIns="0" tIns="0" rIns="0" bIns="0" rtlCol="0"/>
          <a:lstStyle/>
          <a:p>
            <a:endParaRPr/>
          </a:p>
        </p:txBody>
      </p:sp>
      <p:sp>
        <p:nvSpPr>
          <p:cNvPr id="208" name="object 12"/>
          <p:cNvSpPr txBox="1"/>
          <p:nvPr/>
        </p:nvSpPr>
        <p:spPr>
          <a:xfrm>
            <a:off x="7512652" y="2981121"/>
            <a:ext cx="767295" cy="290464"/>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FFFFFF"/>
                </a:solidFill>
                <a:latin typeface="Arial"/>
                <a:cs typeface="Arial"/>
              </a:rPr>
              <a:t>Test</a:t>
            </a:r>
            <a:endParaRPr dirty="0">
              <a:latin typeface="Arial"/>
              <a:cs typeface="Arial"/>
            </a:endParaRPr>
          </a:p>
        </p:txBody>
      </p:sp>
      <p:sp>
        <p:nvSpPr>
          <p:cNvPr id="209" name="object 13"/>
          <p:cNvSpPr/>
          <p:nvPr/>
        </p:nvSpPr>
        <p:spPr>
          <a:xfrm>
            <a:off x="9091161" y="2696355"/>
            <a:ext cx="1618401" cy="1011233"/>
          </a:xfrm>
          <a:custGeom>
            <a:avLst/>
            <a:gdLst/>
            <a:ahLst/>
            <a:cxnLst/>
            <a:rect l="l" t="t" r="r" b="b"/>
            <a:pathLst>
              <a:path w="2330450" h="1361439">
                <a:moveTo>
                  <a:pt x="1947163" y="0"/>
                </a:moveTo>
                <a:lnTo>
                  <a:pt x="0" y="0"/>
                </a:lnTo>
                <a:lnTo>
                  <a:pt x="383031" y="680465"/>
                </a:lnTo>
                <a:lnTo>
                  <a:pt x="0" y="1360932"/>
                </a:lnTo>
                <a:lnTo>
                  <a:pt x="1947163" y="1360932"/>
                </a:lnTo>
                <a:lnTo>
                  <a:pt x="2330195" y="680465"/>
                </a:lnTo>
                <a:lnTo>
                  <a:pt x="1947163" y="0"/>
                </a:lnTo>
                <a:close/>
              </a:path>
            </a:pathLst>
          </a:custGeom>
          <a:solidFill>
            <a:srgbClr val="B8B8B8"/>
          </a:solidFill>
        </p:spPr>
        <p:txBody>
          <a:bodyPr wrap="square" lIns="0" tIns="0" rIns="0" bIns="0" rtlCol="0"/>
          <a:lstStyle/>
          <a:p>
            <a:endParaRPr/>
          </a:p>
        </p:txBody>
      </p:sp>
      <p:sp>
        <p:nvSpPr>
          <p:cNvPr id="210" name="object 14"/>
          <p:cNvSpPr txBox="1"/>
          <p:nvPr/>
        </p:nvSpPr>
        <p:spPr>
          <a:xfrm>
            <a:off x="9618361" y="2981121"/>
            <a:ext cx="784065" cy="290464"/>
          </a:xfrm>
          <a:prstGeom prst="rect">
            <a:avLst/>
          </a:prstGeom>
        </p:spPr>
        <p:txBody>
          <a:bodyPr vert="horz" wrap="square" lIns="0" tIns="13335" rIns="0" bIns="0" rtlCol="0">
            <a:spAutoFit/>
          </a:bodyPr>
          <a:lstStyle/>
          <a:p>
            <a:pPr marL="12700">
              <a:lnSpc>
                <a:spcPct val="100000"/>
              </a:lnSpc>
              <a:spcBef>
                <a:spcPts val="105"/>
              </a:spcBef>
            </a:pPr>
            <a:r>
              <a:rPr b="1" dirty="0">
                <a:solidFill>
                  <a:srgbClr val="FFFFFF"/>
                </a:solidFill>
                <a:latin typeface="Arial"/>
                <a:cs typeface="Arial"/>
              </a:rPr>
              <a:t>D</a:t>
            </a:r>
            <a:r>
              <a:rPr b="1" spc="5" dirty="0">
                <a:solidFill>
                  <a:srgbClr val="FFFFFF"/>
                </a:solidFill>
                <a:latin typeface="Arial"/>
                <a:cs typeface="Arial"/>
              </a:rPr>
              <a:t>e</a:t>
            </a:r>
            <a:r>
              <a:rPr b="1" dirty="0">
                <a:solidFill>
                  <a:srgbClr val="FFFFFF"/>
                </a:solidFill>
                <a:latin typeface="Arial"/>
                <a:cs typeface="Arial"/>
              </a:rPr>
              <a:t>ploy</a:t>
            </a:r>
            <a:endParaRPr dirty="0">
              <a:latin typeface="Arial"/>
              <a:cs typeface="Arial"/>
            </a:endParaRPr>
          </a:p>
        </p:txBody>
      </p:sp>
      <p:sp>
        <p:nvSpPr>
          <p:cNvPr id="211" name="object 15"/>
          <p:cNvSpPr/>
          <p:nvPr/>
        </p:nvSpPr>
        <p:spPr>
          <a:xfrm>
            <a:off x="2178298" y="2698151"/>
            <a:ext cx="1724236" cy="1003215"/>
          </a:xfrm>
          <a:custGeom>
            <a:avLst/>
            <a:gdLst/>
            <a:ahLst/>
            <a:cxnLst/>
            <a:rect l="l" t="t" r="r" b="b"/>
            <a:pathLst>
              <a:path w="2482850" h="1350645">
                <a:moveTo>
                  <a:pt x="2102612" y="0"/>
                </a:moveTo>
                <a:lnTo>
                  <a:pt x="0" y="0"/>
                </a:lnTo>
                <a:lnTo>
                  <a:pt x="379984" y="675131"/>
                </a:lnTo>
                <a:lnTo>
                  <a:pt x="0" y="1350263"/>
                </a:lnTo>
                <a:lnTo>
                  <a:pt x="2102612" y="1350263"/>
                </a:lnTo>
                <a:lnTo>
                  <a:pt x="2482596" y="675131"/>
                </a:lnTo>
                <a:lnTo>
                  <a:pt x="2102612" y="0"/>
                </a:lnTo>
                <a:close/>
              </a:path>
            </a:pathLst>
          </a:custGeom>
          <a:solidFill>
            <a:srgbClr val="B8B8B8"/>
          </a:solidFill>
        </p:spPr>
        <p:txBody>
          <a:bodyPr wrap="square" lIns="0" tIns="0" rIns="0" bIns="0" rtlCol="0"/>
          <a:lstStyle/>
          <a:p>
            <a:endParaRPr/>
          </a:p>
        </p:txBody>
      </p:sp>
      <p:sp>
        <p:nvSpPr>
          <p:cNvPr id="212" name="object 16"/>
          <p:cNvSpPr txBox="1"/>
          <p:nvPr/>
        </p:nvSpPr>
        <p:spPr>
          <a:xfrm>
            <a:off x="2656827" y="2981121"/>
            <a:ext cx="911948" cy="290464"/>
          </a:xfrm>
          <a:prstGeom prst="rect">
            <a:avLst/>
          </a:prstGeom>
        </p:spPr>
        <p:txBody>
          <a:bodyPr vert="horz" wrap="square" lIns="0" tIns="13335" rIns="0" bIns="0" rtlCol="0">
            <a:spAutoFit/>
          </a:bodyPr>
          <a:lstStyle/>
          <a:p>
            <a:pPr marL="12700">
              <a:lnSpc>
                <a:spcPct val="100000"/>
              </a:lnSpc>
              <a:spcBef>
                <a:spcPts val="105"/>
              </a:spcBef>
            </a:pPr>
            <a:r>
              <a:rPr b="1" dirty="0">
                <a:solidFill>
                  <a:srgbClr val="FFFFFF"/>
                </a:solidFill>
                <a:latin typeface="Arial"/>
                <a:cs typeface="Arial"/>
              </a:rPr>
              <a:t>D</a:t>
            </a:r>
            <a:r>
              <a:rPr b="1" spc="5" dirty="0">
                <a:solidFill>
                  <a:srgbClr val="FFFFFF"/>
                </a:solidFill>
                <a:latin typeface="Arial"/>
                <a:cs typeface="Arial"/>
              </a:rPr>
              <a:t>e</a:t>
            </a:r>
            <a:r>
              <a:rPr b="1" dirty="0">
                <a:solidFill>
                  <a:srgbClr val="FFFFFF"/>
                </a:solidFill>
                <a:latin typeface="Arial"/>
                <a:cs typeface="Arial"/>
              </a:rPr>
              <a:t>v</a:t>
            </a:r>
            <a:r>
              <a:rPr b="1" spc="5" dirty="0">
                <a:solidFill>
                  <a:srgbClr val="FFFFFF"/>
                </a:solidFill>
                <a:latin typeface="Arial"/>
                <a:cs typeface="Arial"/>
              </a:rPr>
              <a:t>e</a:t>
            </a:r>
            <a:r>
              <a:rPr b="1" dirty="0">
                <a:solidFill>
                  <a:srgbClr val="FFFFFF"/>
                </a:solidFill>
                <a:latin typeface="Arial"/>
                <a:cs typeface="Arial"/>
              </a:rPr>
              <a:t>lop</a:t>
            </a:r>
            <a:endParaRPr dirty="0">
              <a:latin typeface="Arial"/>
              <a:cs typeface="Arial"/>
            </a:endParaRPr>
          </a:p>
        </p:txBody>
      </p:sp>
      <p:sp>
        <p:nvSpPr>
          <p:cNvPr id="213" name="object 17"/>
          <p:cNvSpPr/>
          <p:nvPr/>
        </p:nvSpPr>
        <p:spPr>
          <a:xfrm>
            <a:off x="4841774" y="3989142"/>
            <a:ext cx="781881" cy="853269"/>
          </a:xfrm>
          <a:prstGeom prst="rect">
            <a:avLst/>
          </a:prstGeom>
          <a:blipFill>
            <a:blip r:embed="rId5" cstate="print"/>
            <a:stretch>
              <a:fillRect/>
            </a:stretch>
          </a:blipFill>
        </p:spPr>
        <p:txBody>
          <a:bodyPr wrap="square" lIns="0" tIns="0" rIns="0" bIns="0" rtlCol="0"/>
          <a:lstStyle/>
          <a:p>
            <a:endParaRPr/>
          </a:p>
        </p:txBody>
      </p:sp>
      <p:sp>
        <p:nvSpPr>
          <p:cNvPr id="218" name="object 18"/>
          <p:cNvSpPr/>
          <p:nvPr/>
        </p:nvSpPr>
        <p:spPr>
          <a:xfrm>
            <a:off x="123366" y="3762919"/>
            <a:ext cx="1747379" cy="1157139"/>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6994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environment to use?</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4581" y="1298575"/>
            <a:ext cx="6238875" cy="4162425"/>
          </a:xfrm>
        </p:spPr>
      </p:pic>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50</a:t>
            </a:fld>
            <a:endParaRPr lang="en-US" noProof="1"/>
          </a:p>
        </p:txBody>
      </p:sp>
      <p:sp>
        <p:nvSpPr>
          <p:cNvPr id="2" name="Title 1"/>
          <p:cNvSpPr>
            <a:spLocks noGrp="1"/>
          </p:cNvSpPr>
          <p:nvPr>
            <p:ph type="title" idx="4294967295"/>
          </p:nvPr>
        </p:nvSpPr>
        <p:spPr>
          <a:xfrm>
            <a:off x="266700" y="647700"/>
            <a:ext cx="10450513" cy="388938"/>
          </a:xfrm>
        </p:spPr>
        <p:txBody>
          <a:bodyPr/>
          <a:lstStyle/>
          <a:p>
            <a:r>
              <a:rPr lang="en-US" dirty="0" smtClean="0"/>
              <a:t>Design</a:t>
            </a:r>
            <a:endParaRPr lang="en-US" dirty="0"/>
          </a:p>
        </p:txBody>
      </p:sp>
      <p:sp>
        <p:nvSpPr>
          <p:cNvPr id="3" name="Text Placeholder 2"/>
          <p:cNvSpPr>
            <a:spLocks noGrp="1"/>
          </p:cNvSpPr>
          <p:nvPr>
            <p:ph type="body" sz="quarter" idx="4294967295"/>
          </p:nvPr>
        </p:nvSpPr>
        <p:spPr>
          <a:xfrm>
            <a:off x="0" y="258763"/>
            <a:ext cx="10450513" cy="388937"/>
          </a:xfrm>
        </p:spPr>
        <p:txBody>
          <a:bodyPr/>
          <a:lstStyle/>
          <a:p>
            <a:pPr marL="0" indent="0">
              <a:buNone/>
            </a:pPr>
            <a:r>
              <a:rPr lang="en-US" dirty="0" smtClean="0"/>
              <a:t/>
            </a:r>
            <a:br>
              <a:rPr lang="en-US" dirty="0" smtClean="0"/>
            </a:br>
            <a:endParaRPr lang="en-US" dirty="0"/>
          </a:p>
        </p:txBody>
      </p:sp>
      <p:sp>
        <p:nvSpPr>
          <p:cNvPr id="5" name="Content Placeholder 4"/>
          <p:cNvSpPr>
            <a:spLocks noGrp="1"/>
          </p:cNvSpPr>
          <p:nvPr>
            <p:ph sz="quarter" idx="4294967295"/>
          </p:nvPr>
        </p:nvSpPr>
        <p:spPr>
          <a:xfrm>
            <a:off x="266700" y="1296876"/>
            <a:ext cx="10450513" cy="4168775"/>
          </a:xfrm>
        </p:spPr>
        <p:txBody>
          <a:bodyPr anchor="ctr"/>
          <a:lstStyle/>
          <a:p>
            <a:pPr>
              <a:lnSpc>
                <a:spcPct val="250000"/>
              </a:lnSpc>
            </a:pPr>
            <a:r>
              <a:rPr lang="en-US" dirty="0"/>
              <a:t>Jump-start your designs with one of many </a:t>
            </a:r>
            <a:r>
              <a:rPr lang="en-US" dirty="0" smtClean="0"/>
              <a:t>prototype example </a:t>
            </a:r>
            <a:r>
              <a:rPr lang="en-US" dirty="0"/>
              <a:t>from the gallery</a:t>
            </a:r>
          </a:p>
          <a:p>
            <a:pPr>
              <a:lnSpc>
                <a:spcPct val="250000"/>
              </a:lnSpc>
            </a:pPr>
            <a:r>
              <a:rPr lang="en-US" dirty="0" smtClean="0"/>
              <a:t>Collaboratively </a:t>
            </a:r>
            <a:r>
              <a:rPr lang="en-US" dirty="0"/>
              <a:t>develop prototypes with your </a:t>
            </a:r>
            <a:r>
              <a:rPr lang="en-US" dirty="0" smtClean="0"/>
              <a:t>project team </a:t>
            </a:r>
            <a:r>
              <a:rPr lang="en-US" dirty="0"/>
              <a:t>and engage end users for feedback</a:t>
            </a:r>
          </a:p>
          <a:p>
            <a:pPr>
              <a:lnSpc>
                <a:spcPct val="250000"/>
              </a:lnSpc>
            </a:pPr>
            <a:r>
              <a:rPr lang="en-US" dirty="0" smtClean="0"/>
              <a:t>Easily </a:t>
            </a:r>
            <a:r>
              <a:rPr lang="en-US" dirty="0"/>
              <a:t>import the Build prototype to SAP Web IDE </a:t>
            </a:r>
            <a:r>
              <a:rPr lang="en-US" dirty="0" smtClean="0"/>
              <a:t>and use </a:t>
            </a:r>
            <a:r>
              <a:rPr lang="en-US" dirty="0"/>
              <a:t>it as a starting point for your SAP Fiori app</a:t>
            </a:r>
          </a:p>
        </p:txBody>
      </p:sp>
      <p:sp>
        <p:nvSpPr>
          <p:cNvPr id="17" name="object 18"/>
          <p:cNvSpPr/>
          <p:nvPr/>
        </p:nvSpPr>
        <p:spPr>
          <a:xfrm>
            <a:off x="6306053" y="907938"/>
            <a:ext cx="1747379" cy="11571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01922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6700" y="252859"/>
            <a:ext cx="10450800" cy="388800"/>
          </a:xfrm>
        </p:spPr>
        <p:txBody>
          <a:bodyPr/>
          <a:lstStyle/>
          <a:p>
            <a:r>
              <a:rPr lang="en-US" dirty="0" smtClean="0"/>
              <a:t>Develop</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51</a:t>
            </a:fld>
            <a:endParaRPr lang="en-US" noProof="1"/>
          </a:p>
        </p:txBody>
      </p:sp>
      <p:sp>
        <p:nvSpPr>
          <p:cNvPr id="28" name="object 2"/>
          <p:cNvSpPr/>
          <p:nvPr/>
        </p:nvSpPr>
        <p:spPr>
          <a:xfrm>
            <a:off x="6209978" y="2239860"/>
            <a:ext cx="1902176" cy="1476437"/>
          </a:xfrm>
          <a:prstGeom prst="rect">
            <a:avLst/>
          </a:prstGeom>
          <a:blipFill>
            <a:blip r:embed="rId2" cstate="print"/>
            <a:stretch>
              <a:fillRect/>
            </a:stretch>
          </a:blipFill>
        </p:spPr>
        <p:txBody>
          <a:bodyPr wrap="square" lIns="0" tIns="0" rIns="0" bIns="0" rtlCol="0"/>
          <a:lstStyle/>
          <a:p>
            <a:endParaRPr/>
          </a:p>
        </p:txBody>
      </p:sp>
      <p:sp>
        <p:nvSpPr>
          <p:cNvPr id="29" name="object 4"/>
          <p:cNvSpPr txBox="1"/>
          <p:nvPr/>
        </p:nvSpPr>
        <p:spPr>
          <a:xfrm>
            <a:off x="736272" y="871793"/>
            <a:ext cx="4313899" cy="4325543"/>
          </a:xfrm>
          <a:prstGeom prst="rect">
            <a:avLst/>
          </a:prstGeom>
        </p:spPr>
        <p:txBody>
          <a:bodyPr vert="horz" wrap="square" lIns="0" tIns="13335" rIns="0" bIns="0" rtlCol="0">
            <a:spAutoFit/>
          </a:bodyPr>
          <a:lstStyle/>
          <a:p>
            <a:pPr marL="12700">
              <a:lnSpc>
                <a:spcPct val="100000"/>
              </a:lnSpc>
              <a:spcBef>
                <a:spcPts val="105"/>
              </a:spcBef>
            </a:pPr>
            <a:r>
              <a:rPr spc="-25" dirty="0">
                <a:latin typeface="Arial"/>
                <a:cs typeface="Arial"/>
              </a:rPr>
              <a:t>Templates </a:t>
            </a:r>
            <a:r>
              <a:rPr dirty="0">
                <a:latin typeface="Arial"/>
                <a:cs typeface="Arial"/>
              </a:rPr>
              <a:t>and</a:t>
            </a:r>
            <a:r>
              <a:rPr spc="-30" dirty="0">
                <a:latin typeface="Arial"/>
                <a:cs typeface="Arial"/>
              </a:rPr>
              <a:t> </a:t>
            </a:r>
            <a:r>
              <a:rPr dirty="0">
                <a:latin typeface="Arial"/>
                <a:cs typeface="Arial"/>
              </a:rPr>
              <a:t>wizards</a:t>
            </a:r>
          </a:p>
          <a:p>
            <a:pPr marL="12700">
              <a:lnSpc>
                <a:spcPct val="100000"/>
              </a:lnSpc>
              <a:spcBef>
                <a:spcPts val="1740"/>
              </a:spcBef>
            </a:pPr>
            <a:r>
              <a:rPr spc="-5" dirty="0" smtClean="0">
                <a:latin typeface="Arial"/>
                <a:cs typeface="Arial"/>
              </a:rPr>
              <a:t>Visual/code</a:t>
            </a:r>
            <a:r>
              <a:rPr spc="-30" dirty="0" smtClean="0">
                <a:latin typeface="Arial"/>
                <a:cs typeface="Arial"/>
              </a:rPr>
              <a:t> </a:t>
            </a:r>
            <a:r>
              <a:rPr dirty="0">
                <a:latin typeface="Arial"/>
                <a:cs typeface="Arial"/>
              </a:rPr>
              <a:t>editors</a:t>
            </a:r>
          </a:p>
          <a:p>
            <a:pPr marL="12700" marR="12700">
              <a:lnSpc>
                <a:spcPct val="277900"/>
              </a:lnSpc>
            </a:pPr>
            <a:r>
              <a:rPr dirty="0">
                <a:latin typeface="Arial"/>
                <a:cs typeface="Arial"/>
              </a:rPr>
              <a:t>Instant preview with real/mock</a:t>
            </a:r>
            <a:r>
              <a:rPr spc="-150" dirty="0">
                <a:latin typeface="Arial"/>
                <a:cs typeface="Arial"/>
              </a:rPr>
              <a:t> </a:t>
            </a:r>
            <a:r>
              <a:rPr dirty="0" smtClean="0">
                <a:latin typeface="Arial"/>
                <a:cs typeface="Arial"/>
              </a:rPr>
              <a:t>data Debugging</a:t>
            </a:r>
            <a:endParaRPr dirty="0">
              <a:latin typeface="Arial"/>
              <a:cs typeface="Arial"/>
            </a:endParaRPr>
          </a:p>
          <a:p>
            <a:pPr marL="12700" marR="5080">
              <a:lnSpc>
                <a:spcPts val="7070"/>
              </a:lnSpc>
              <a:spcBef>
                <a:spcPts val="610"/>
              </a:spcBef>
            </a:pPr>
            <a:r>
              <a:rPr spc="-5" dirty="0">
                <a:latin typeface="Arial"/>
                <a:cs typeface="Arial"/>
              </a:rPr>
              <a:t>SAP </a:t>
            </a:r>
            <a:r>
              <a:rPr dirty="0">
                <a:latin typeface="Arial"/>
                <a:cs typeface="Arial"/>
              </a:rPr>
              <a:t>and open source</a:t>
            </a:r>
            <a:r>
              <a:rPr spc="-75" dirty="0">
                <a:latin typeface="Arial"/>
                <a:cs typeface="Arial"/>
              </a:rPr>
              <a:t> </a:t>
            </a:r>
            <a:r>
              <a:rPr dirty="0">
                <a:latin typeface="Arial"/>
                <a:cs typeface="Arial"/>
              </a:rPr>
              <a:t>technologies  Source control</a:t>
            </a:r>
            <a:r>
              <a:rPr spc="-60" dirty="0">
                <a:latin typeface="Arial"/>
                <a:cs typeface="Arial"/>
              </a:rPr>
              <a:t> </a:t>
            </a:r>
            <a:r>
              <a:rPr dirty="0">
                <a:latin typeface="Arial"/>
                <a:cs typeface="Arial"/>
              </a:rPr>
              <a:t>management</a:t>
            </a:r>
          </a:p>
        </p:txBody>
      </p:sp>
    </p:spTree>
    <p:extLst>
      <p:ext uri="{BB962C8B-B14F-4D97-AF65-F5344CB8AC3E}">
        <p14:creationId xmlns:p14="http://schemas.microsoft.com/office/powerpoint/2010/main" val="41906643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5" name="Title 4"/>
          <p:cNvSpPr>
            <a:spLocks noGrp="1"/>
          </p:cNvSpPr>
          <p:nvPr>
            <p:ph type="title"/>
          </p:nvPr>
        </p:nvSpPr>
        <p:spPr/>
        <p:txBody>
          <a:bodyPr/>
          <a:lstStyle/>
          <a:p>
            <a:r>
              <a:rPr lang="en-US" dirty="0" smtClean="0"/>
              <a:t>Build</a:t>
            </a:r>
            <a:endParaRPr lang="en-US" dirty="0"/>
          </a:p>
        </p:txBody>
      </p:sp>
      <p:sp>
        <p:nvSpPr>
          <p:cNvPr id="6" name="Content Placeholder 5"/>
          <p:cNvSpPr>
            <a:spLocks noGrp="1"/>
          </p:cNvSpPr>
          <p:nvPr>
            <p:ph sz="half" idx="1"/>
          </p:nvPr>
        </p:nvSpPr>
        <p:spPr/>
        <p:txBody>
          <a:bodyPr anchor="ctr"/>
          <a:lstStyle/>
          <a:p>
            <a:pPr marL="0" indent="0">
              <a:buNone/>
            </a:pPr>
            <a:r>
              <a:rPr lang="en-US" dirty="0" smtClean="0">
                <a:solidFill>
                  <a:schemeClr val="accent1"/>
                </a:solidFill>
              </a:rPr>
              <a:t>Building UI Applications</a:t>
            </a:r>
          </a:p>
          <a:p>
            <a:pPr marL="0" indent="0">
              <a:buNone/>
            </a:pPr>
            <a:r>
              <a:rPr lang="en-US" dirty="0" smtClean="0"/>
              <a:t>Use Grunt open source task runner to build UI app</a:t>
            </a:r>
            <a:endParaRPr lang="en-US" dirty="0"/>
          </a:p>
        </p:txBody>
      </p:sp>
      <p:sp>
        <p:nvSpPr>
          <p:cNvPr id="7" name="Content Placeholder 6"/>
          <p:cNvSpPr>
            <a:spLocks noGrp="1"/>
          </p:cNvSpPr>
          <p:nvPr>
            <p:ph sz="half" idx="2"/>
          </p:nvPr>
        </p:nvSpPr>
        <p:spPr/>
        <p:txBody>
          <a:bodyPr anchor="ctr"/>
          <a:lstStyle/>
          <a:p>
            <a:pPr marL="0" indent="0">
              <a:buNone/>
            </a:pPr>
            <a:r>
              <a:rPr lang="en-US" dirty="0" smtClean="0">
                <a:solidFill>
                  <a:schemeClr val="accent1"/>
                </a:solidFill>
              </a:rPr>
              <a:t>Building Business Applications</a:t>
            </a:r>
          </a:p>
          <a:p>
            <a:pPr marL="0" indent="0">
              <a:buNone/>
            </a:pPr>
            <a:r>
              <a:rPr lang="en-US" dirty="0" smtClean="0"/>
              <a:t>Build </a:t>
            </a:r>
            <a:r>
              <a:rPr lang="en-US" dirty="0"/>
              <a:t>a deployment package from your</a:t>
            </a:r>
          </a:p>
          <a:p>
            <a:pPr marL="0" indent="0">
              <a:buNone/>
            </a:pPr>
            <a:r>
              <a:rPr lang="en-US" dirty="0"/>
              <a:t>UI, database, and business-logic</a:t>
            </a:r>
          </a:p>
          <a:p>
            <a:pPr marL="0" indent="0">
              <a:buNone/>
            </a:pPr>
            <a:r>
              <a:rPr lang="en-US" dirty="0"/>
              <a:t>modules sharing the same lifecycle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52</a:t>
            </a:fld>
            <a:endParaRPr lang="en-US" noProof="1"/>
          </a:p>
        </p:txBody>
      </p:sp>
      <p:grpSp>
        <p:nvGrpSpPr>
          <p:cNvPr id="8" name="object 3"/>
          <p:cNvGrpSpPr/>
          <p:nvPr/>
        </p:nvGrpSpPr>
        <p:grpSpPr>
          <a:xfrm>
            <a:off x="3413865" y="704552"/>
            <a:ext cx="2701709" cy="2670959"/>
            <a:chOff x="4563157" y="1487424"/>
            <a:chExt cx="3130550" cy="3138170"/>
          </a:xfrm>
        </p:grpSpPr>
        <p:sp>
          <p:nvSpPr>
            <p:cNvPr id="9" name="object 4"/>
            <p:cNvSpPr/>
            <p:nvPr/>
          </p:nvSpPr>
          <p:spPr>
            <a:xfrm>
              <a:off x="6117491" y="3375782"/>
              <a:ext cx="1016214" cy="1057412"/>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4563157" y="2060969"/>
              <a:ext cx="1352790" cy="1201461"/>
            </a:xfrm>
            <a:prstGeom prst="rect">
              <a:avLst/>
            </a:prstGeom>
            <a:blipFill>
              <a:blip r:embed="rId3" cstate="print"/>
              <a:stretch>
                <a:fillRect/>
              </a:stretch>
            </a:blipFill>
          </p:spPr>
          <p:txBody>
            <a:bodyPr wrap="square" lIns="0" tIns="0" rIns="0" bIns="0" rtlCol="0"/>
            <a:lstStyle/>
            <a:p>
              <a:endParaRPr/>
            </a:p>
          </p:txBody>
        </p:sp>
        <p:sp>
          <p:nvSpPr>
            <p:cNvPr id="11" name="object 6"/>
            <p:cNvSpPr/>
            <p:nvPr/>
          </p:nvSpPr>
          <p:spPr>
            <a:xfrm>
              <a:off x="4770119" y="3182112"/>
              <a:ext cx="1443227" cy="1443227"/>
            </a:xfrm>
            <a:prstGeom prst="rect">
              <a:avLst/>
            </a:prstGeom>
            <a:blipFill>
              <a:blip r:embed="rId4" cstate="print"/>
              <a:stretch>
                <a:fillRect/>
              </a:stretch>
            </a:blipFill>
          </p:spPr>
          <p:txBody>
            <a:bodyPr wrap="square" lIns="0" tIns="0" rIns="0" bIns="0" rtlCol="0"/>
            <a:lstStyle/>
            <a:p>
              <a:endParaRPr/>
            </a:p>
          </p:txBody>
        </p:sp>
        <p:sp>
          <p:nvSpPr>
            <p:cNvPr id="12" name="object 7"/>
            <p:cNvSpPr/>
            <p:nvPr/>
          </p:nvSpPr>
          <p:spPr>
            <a:xfrm>
              <a:off x="5766815" y="1487424"/>
              <a:ext cx="1926336" cy="1926336"/>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852927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53</a:t>
            </a:fld>
            <a:endParaRPr lang="en-US" noProof="1"/>
          </a:p>
        </p:txBody>
      </p:sp>
      <p:sp>
        <p:nvSpPr>
          <p:cNvPr id="2" name="Text Placeholder 1"/>
          <p:cNvSpPr>
            <a:spLocks noGrp="1"/>
          </p:cNvSpPr>
          <p:nvPr>
            <p:ph type="body" sz="quarter" idx="4294967295"/>
          </p:nvPr>
        </p:nvSpPr>
        <p:spPr>
          <a:xfrm>
            <a:off x="0" y="258763"/>
            <a:ext cx="10450513" cy="388937"/>
          </a:xfrm>
        </p:spPr>
        <p:txBody>
          <a:bodyPr/>
          <a:lstStyle/>
          <a:p>
            <a:pPr marL="0" indent="0">
              <a:buNone/>
            </a:pPr>
            <a:r>
              <a:rPr lang="en-US" dirty="0" smtClean="0"/>
              <a:t/>
            </a:r>
            <a:br>
              <a:rPr lang="en-US" dirty="0" smtClean="0"/>
            </a:br>
            <a:endParaRPr lang="en-US" dirty="0"/>
          </a:p>
        </p:txBody>
      </p:sp>
      <p:sp>
        <p:nvSpPr>
          <p:cNvPr id="3" name="Title 2"/>
          <p:cNvSpPr>
            <a:spLocks noGrp="1"/>
          </p:cNvSpPr>
          <p:nvPr>
            <p:ph type="title" idx="4294967295"/>
          </p:nvPr>
        </p:nvSpPr>
        <p:spPr>
          <a:xfrm>
            <a:off x="519112" y="647700"/>
            <a:ext cx="10450513" cy="388938"/>
          </a:xfrm>
        </p:spPr>
        <p:txBody>
          <a:bodyPr/>
          <a:lstStyle/>
          <a:p>
            <a:r>
              <a:rPr lang="en-US" dirty="0" smtClean="0"/>
              <a:t>Test</a:t>
            </a:r>
            <a:endParaRPr lang="en-US" dirty="0"/>
          </a:p>
        </p:txBody>
      </p:sp>
      <p:sp>
        <p:nvSpPr>
          <p:cNvPr id="8" name="object 3"/>
          <p:cNvSpPr txBox="1"/>
          <p:nvPr/>
        </p:nvSpPr>
        <p:spPr>
          <a:xfrm>
            <a:off x="410845" y="1814988"/>
            <a:ext cx="6788150" cy="752475"/>
          </a:xfrm>
          <a:prstGeom prst="rect">
            <a:avLst/>
          </a:prstGeom>
        </p:spPr>
        <p:txBody>
          <a:bodyPr vert="horz" wrap="square" lIns="0" tIns="28575" rIns="0" bIns="0" rtlCol="0">
            <a:spAutoFit/>
          </a:bodyPr>
          <a:lstStyle/>
          <a:p>
            <a:pPr marL="12700" marR="5080">
              <a:lnSpc>
                <a:spcPts val="2840"/>
              </a:lnSpc>
              <a:spcBef>
                <a:spcPts val="225"/>
              </a:spcBef>
            </a:pPr>
            <a:r>
              <a:rPr sz="2400" spc="-5" dirty="0">
                <a:latin typeface="Arial"/>
                <a:cs typeface="Arial"/>
              </a:rPr>
              <a:t>Leverage integrated testing capabilities </a:t>
            </a:r>
            <a:r>
              <a:rPr sz="2400" dirty="0">
                <a:latin typeface="Arial"/>
                <a:cs typeface="Arial"/>
              </a:rPr>
              <a:t>to </a:t>
            </a:r>
            <a:r>
              <a:rPr sz="2400" spc="-5" dirty="0">
                <a:latin typeface="Arial"/>
                <a:cs typeface="Arial"/>
              </a:rPr>
              <a:t>validate  your application’s functionality and</a:t>
            </a:r>
            <a:r>
              <a:rPr sz="2400" spc="105" dirty="0">
                <a:latin typeface="Arial"/>
                <a:cs typeface="Arial"/>
              </a:rPr>
              <a:t> </a:t>
            </a:r>
            <a:r>
              <a:rPr sz="2400" spc="-5" dirty="0">
                <a:latin typeface="Arial"/>
                <a:cs typeface="Arial"/>
              </a:rPr>
              <a:t>compatibility</a:t>
            </a:r>
            <a:endParaRPr sz="2400" dirty="0">
              <a:latin typeface="Arial"/>
              <a:cs typeface="Arial"/>
            </a:endParaRPr>
          </a:p>
        </p:txBody>
      </p:sp>
      <p:sp>
        <p:nvSpPr>
          <p:cNvPr id="9" name="object 5"/>
          <p:cNvSpPr txBox="1"/>
          <p:nvPr/>
        </p:nvSpPr>
        <p:spPr>
          <a:xfrm>
            <a:off x="1414076" y="3462831"/>
            <a:ext cx="3134995" cy="1670050"/>
          </a:xfrm>
          <a:prstGeom prst="rect">
            <a:avLst/>
          </a:prstGeom>
        </p:spPr>
        <p:txBody>
          <a:bodyPr vert="horz" wrap="square" lIns="0" tIns="116205" rIns="0" bIns="0" rtlCol="0">
            <a:spAutoFit/>
          </a:bodyPr>
          <a:lstStyle/>
          <a:p>
            <a:pPr algn="ctr">
              <a:lnSpc>
                <a:spcPct val="100000"/>
              </a:lnSpc>
              <a:spcBef>
                <a:spcPts val="915"/>
              </a:spcBef>
            </a:pPr>
            <a:r>
              <a:rPr sz="2400" spc="-70" dirty="0">
                <a:solidFill>
                  <a:schemeClr val="accent1"/>
                </a:solidFill>
                <a:latin typeface="Arial"/>
                <a:cs typeface="Arial"/>
              </a:rPr>
              <a:t>Test</a:t>
            </a:r>
            <a:r>
              <a:rPr sz="2400" spc="-150" dirty="0">
                <a:solidFill>
                  <a:schemeClr val="accent1"/>
                </a:solidFill>
                <a:latin typeface="Arial"/>
                <a:cs typeface="Arial"/>
              </a:rPr>
              <a:t> </a:t>
            </a:r>
            <a:r>
              <a:rPr sz="2400" spc="-5" dirty="0">
                <a:solidFill>
                  <a:schemeClr val="accent1"/>
                </a:solidFill>
                <a:latin typeface="Arial"/>
                <a:cs typeface="Arial"/>
              </a:rPr>
              <a:t>Authoring</a:t>
            </a:r>
            <a:endParaRPr sz="2400" dirty="0">
              <a:solidFill>
                <a:schemeClr val="accent1"/>
              </a:solidFill>
              <a:latin typeface="Arial"/>
              <a:cs typeface="Arial"/>
            </a:endParaRPr>
          </a:p>
          <a:p>
            <a:pPr marL="12065" marR="5080" algn="ctr">
              <a:lnSpc>
                <a:spcPct val="100000"/>
              </a:lnSpc>
              <a:spcBef>
                <a:spcPts val="610"/>
              </a:spcBef>
            </a:pPr>
            <a:r>
              <a:rPr sz="1800" spc="-5" dirty="0">
                <a:latin typeface="Arial"/>
                <a:cs typeface="Arial"/>
              </a:rPr>
              <a:t>Wizard-based and</a:t>
            </a:r>
            <a:r>
              <a:rPr sz="1800" spc="-20" dirty="0">
                <a:latin typeface="Arial"/>
                <a:cs typeface="Arial"/>
              </a:rPr>
              <a:t> </a:t>
            </a:r>
            <a:r>
              <a:rPr sz="1800" spc="-5" dirty="0">
                <a:latin typeface="Arial"/>
                <a:cs typeface="Arial"/>
              </a:rPr>
              <a:t>code-based  assistance </a:t>
            </a:r>
            <a:r>
              <a:rPr sz="1800" dirty="0">
                <a:latin typeface="Arial"/>
                <a:cs typeface="Arial"/>
              </a:rPr>
              <a:t>for </a:t>
            </a:r>
            <a:r>
              <a:rPr sz="1800" spc="-5" dirty="0">
                <a:latin typeface="Arial"/>
                <a:cs typeface="Arial"/>
              </a:rPr>
              <a:t>developing unit  </a:t>
            </a:r>
            <a:r>
              <a:rPr sz="1800" dirty="0">
                <a:latin typeface="Arial"/>
                <a:cs typeface="Arial"/>
              </a:rPr>
              <a:t>tests (UI, </a:t>
            </a:r>
            <a:r>
              <a:rPr sz="1800" spc="-5" dirty="0">
                <a:latin typeface="Arial"/>
                <a:cs typeface="Arial"/>
              </a:rPr>
              <a:t>Java, Node.js) and  integration </a:t>
            </a:r>
            <a:r>
              <a:rPr sz="1800" dirty="0">
                <a:latin typeface="Arial"/>
                <a:cs typeface="Arial"/>
              </a:rPr>
              <a:t>tests (UI)</a:t>
            </a:r>
          </a:p>
        </p:txBody>
      </p:sp>
      <p:sp>
        <p:nvSpPr>
          <p:cNvPr id="10" name="object 6"/>
          <p:cNvSpPr txBox="1"/>
          <p:nvPr/>
        </p:nvSpPr>
        <p:spPr>
          <a:xfrm>
            <a:off x="6598635" y="3462831"/>
            <a:ext cx="3199130" cy="1670050"/>
          </a:xfrm>
          <a:prstGeom prst="rect">
            <a:avLst/>
          </a:prstGeom>
        </p:spPr>
        <p:txBody>
          <a:bodyPr vert="horz" wrap="square" lIns="0" tIns="116205" rIns="0" bIns="0" rtlCol="0">
            <a:spAutoFit/>
          </a:bodyPr>
          <a:lstStyle/>
          <a:p>
            <a:pPr marL="1270" algn="ctr">
              <a:lnSpc>
                <a:spcPct val="100000"/>
              </a:lnSpc>
              <a:spcBef>
                <a:spcPts val="915"/>
              </a:spcBef>
            </a:pPr>
            <a:r>
              <a:rPr sz="2400" spc="-70" dirty="0">
                <a:solidFill>
                  <a:schemeClr val="accent1"/>
                </a:solidFill>
                <a:latin typeface="Arial"/>
                <a:cs typeface="Arial"/>
              </a:rPr>
              <a:t>Test</a:t>
            </a:r>
            <a:r>
              <a:rPr sz="2400" spc="-10" dirty="0">
                <a:solidFill>
                  <a:schemeClr val="accent1"/>
                </a:solidFill>
                <a:latin typeface="Arial"/>
                <a:cs typeface="Arial"/>
              </a:rPr>
              <a:t> </a:t>
            </a:r>
            <a:r>
              <a:rPr sz="2400" spc="-5" dirty="0">
                <a:solidFill>
                  <a:schemeClr val="accent1"/>
                </a:solidFill>
                <a:latin typeface="Arial"/>
                <a:cs typeface="Arial"/>
              </a:rPr>
              <a:t>Execution</a:t>
            </a:r>
            <a:endParaRPr sz="2400" dirty="0">
              <a:solidFill>
                <a:schemeClr val="accent1"/>
              </a:solidFill>
              <a:latin typeface="Arial"/>
              <a:cs typeface="Arial"/>
            </a:endParaRPr>
          </a:p>
          <a:p>
            <a:pPr marL="12700" marR="5080" indent="1270" algn="ctr">
              <a:lnSpc>
                <a:spcPct val="100000"/>
              </a:lnSpc>
              <a:spcBef>
                <a:spcPts val="610"/>
              </a:spcBef>
            </a:pPr>
            <a:r>
              <a:rPr sz="1800" dirty="0">
                <a:latin typeface="Arial"/>
                <a:cs typeface="Arial"/>
              </a:rPr>
              <a:t>SAP </a:t>
            </a:r>
            <a:r>
              <a:rPr sz="1800" spc="-15" dirty="0">
                <a:latin typeface="Arial"/>
                <a:cs typeface="Arial"/>
              </a:rPr>
              <a:t>Web </a:t>
            </a:r>
            <a:r>
              <a:rPr sz="1800" dirty="0">
                <a:latin typeface="Arial"/>
                <a:cs typeface="Arial"/>
              </a:rPr>
              <a:t>IDE </a:t>
            </a:r>
            <a:r>
              <a:rPr sz="1800" spc="-10" dirty="0">
                <a:latin typeface="Arial"/>
                <a:cs typeface="Arial"/>
              </a:rPr>
              <a:t>empowers  </a:t>
            </a:r>
            <a:r>
              <a:rPr sz="1800" spc="-5" dirty="0">
                <a:latin typeface="Arial"/>
                <a:cs typeface="Arial"/>
              </a:rPr>
              <a:t>developers </a:t>
            </a:r>
            <a:r>
              <a:rPr sz="1800" dirty="0">
                <a:latin typeface="Arial"/>
                <a:cs typeface="Arial"/>
              </a:rPr>
              <a:t>to test </a:t>
            </a:r>
            <a:r>
              <a:rPr sz="1800" spc="-5" dirty="0">
                <a:latin typeface="Arial"/>
                <a:cs typeface="Arial"/>
              </a:rPr>
              <a:t>and</a:t>
            </a:r>
            <a:r>
              <a:rPr sz="1800" spc="-40" dirty="0">
                <a:latin typeface="Arial"/>
                <a:cs typeface="Arial"/>
              </a:rPr>
              <a:t> </a:t>
            </a:r>
            <a:r>
              <a:rPr sz="1800" spc="-5" dirty="0">
                <a:latin typeface="Arial"/>
                <a:cs typeface="Arial"/>
              </a:rPr>
              <a:t>evaluate  their </a:t>
            </a:r>
            <a:r>
              <a:rPr sz="1800" spc="-15" dirty="0">
                <a:latin typeface="Arial"/>
                <a:cs typeface="Arial"/>
              </a:rPr>
              <a:t>app’s </a:t>
            </a:r>
            <a:r>
              <a:rPr sz="1800" spc="-5" dirty="0">
                <a:latin typeface="Arial"/>
                <a:cs typeface="Arial"/>
              </a:rPr>
              <a:t>functionality during  development</a:t>
            </a:r>
            <a:endParaRPr sz="1800" dirty="0">
              <a:latin typeface="Arial"/>
              <a:cs typeface="Arial"/>
            </a:endParaRPr>
          </a:p>
        </p:txBody>
      </p:sp>
      <p:sp>
        <p:nvSpPr>
          <p:cNvPr id="11" name="object 4"/>
          <p:cNvSpPr/>
          <p:nvPr/>
        </p:nvSpPr>
        <p:spPr>
          <a:xfrm>
            <a:off x="8198200" y="1464876"/>
            <a:ext cx="1845440" cy="16090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612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r>
              <a:rPr lang="en-US" dirty="0" smtClean="0">
                <a:solidFill>
                  <a:schemeClr val="accent1"/>
                </a:solidFill>
              </a:rPr>
              <a:t>Deploy</a:t>
            </a:r>
            <a:endParaRPr lang="en-US" dirty="0">
              <a:solidFill>
                <a:schemeClr val="accent1"/>
              </a:solidFill>
            </a:endParaRPr>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9" name="object 9"/>
          <p:cNvSpPr txBox="1">
            <a:spLocks noGrp="1"/>
          </p:cNvSpPr>
          <p:nvPr>
            <p:ph sz="quarter" idx="1"/>
          </p:nvPr>
        </p:nvSpPr>
        <p:spPr>
          <a:xfrm>
            <a:off x="266700" y="1445563"/>
            <a:ext cx="10450800" cy="936154"/>
          </a:xfrm>
          <a:prstGeom prst="rect">
            <a:avLst/>
          </a:prstGeom>
        </p:spPr>
        <p:txBody>
          <a:bodyPr vert="horz" wrap="square" lIns="0" tIns="12700" rIns="0" bIns="0" rtlCol="0">
            <a:spAutoFit/>
          </a:bodyPr>
          <a:lstStyle/>
          <a:p>
            <a:pPr marL="0" marR="5080" indent="0">
              <a:lnSpc>
                <a:spcPct val="100000"/>
              </a:lnSpc>
              <a:spcBef>
                <a:spcPts val="100"/>
              </a:spcBef>
              <a:buNone/>
            </a:pPr>
            <a:r>
              <a:rPr sz="2000" spc="-5" dirty="0">
                <a:latin typeface="Arial"/>
                <a:cs typeface="Arial"/>
              </a:rPr>
              <a:t>Multiple options are available </a:t>
            </a:r>
            <a:r>
              <a:rPr sz="2000" dirty="0">
                <a:latin typeface="Arial"/>
                <a:cs typeface="Arial"/>
              </a:rPr>
              <a:t>for </a:t>
            </a:r>
            <a:r>
              <a:rPr sz="2000" spc="-5" dirty="0">
                <a:latin typeface="Arial"/>
                <a:cs typeface="Arial"/>
              </a:rPr>
              <a:t>a developer </a:t>
            </a:r>
            <a:r>
              <a:rPr sz="2000" dirty="0">
                <a:latin typeface="Arial"/>
                <a:cs typeface="Arial"/>
              </a:rPr>
              <a:t>to </a:t>
            </a:r>
            <a:r>
              <a:rPr sz="2000" spc="-5" dirty="0">
                <a:latin typeface="Arial"/>
                <a:cs typeface="Arial"/>
              </a:rPr>
              <a:t>deploy a new  application </a:t>
            </a:r>
            <a:r>
              <a:rPr sz="2000" dirty="0">
                <a:latin typeface="Arial"/>
                <a:cs typeface="Arial"/>
              </a:rPr>
              <a:t>or </a:t>
            </a:r>
            <a:r>
              <a:rPr sz="2000" spc="-5" dirty="0">
                <a:latin typeface="Arial"/>
                <a:cs typeface="Arial"/>
              </a:rPr>
              <a:t>update </a:t>
            </a:r>
            <a:r>
              <a:rPr sz="2000" dirty="0">
                <a:latin typeface="Arial"/>
                <a:cs typeface="Arial"/>
              </a:rPr>
              <a:t>an </a:t>
            </a:r>
            <a:r>
              <a:rPr sz="2000" spc="-5" dirty="0">
                <a:latin typeface="Arial"/>
                <a:cs typeface="Arial"/>
              </a:rPr>
              <a:t>existing application </a:t>
            </a:r>
            <a:r>
              <a:rPr sz="2000" dirty="0">
                <a:latin typeface="Arial"/>
                <a:cs typeface="Arial"/>
              </a:rPr>
              <a:t>on the target </a:t>
            </a:r>
            <a:r>
              <a:rPr sz="2000" spc="-5" dirty="0">
                <a:latin typeface="Arial"/>
                <a:cs typeface="Arial"/>
              </a:rPr>
              <a:t>system  and register </a:t>
            </a:r>
            <a:r>
              <a:rPr sz="2000" dirty="0">
                <a:latin typeface="Arial"/>
                <a:cs typeface="Arial"/>
              </a:rPr>
              <a:t>it to the SAP </a:t>
            </a:r>
            <a:r>
              <a:rPr sz="2000" spc="-5" dirty="0">
                <a:latin typeface="Arial"/>
                <a:cs typeface="Arial"/>
              </a:rPr>
              <a:t>Fiori launchpad on </a:t>
            </a:r>
            <a:r>
              <a:rPr sz="2000" dirty="0">
                <a:latin typeface="Arial"/>
                <a:cs typeface="Arial"/>
              </a:rPr>
              <a:t>SAP </a:t>
            </a:r>
            <a:r>
              <a:rPr sz="2000" spc="-5" dirty="0">
                <a:latin typeface="Arial"/>
                <a:cs typeface="Arial"/>
              </a:rPr>
              <a:t>Cloud</a:t>
            </a:r>
            <a:r>
              <a:rPr sz="2000" spc="85" dirty="0">
                <a:latin typeface="Arial"/>
                <a:cs typeface="Arial"/>
              </a:rPr>
              <a:t> </a:t>
            </a:r>
            <a:r>
              <a:rPr sz="2000" spc="-5" dirty="0">
                <a:latin typeface="Arial"/>
                <a:cs typeface="Arial"/>
              </a:rPr>
              <a:t>Platform</a:t>
            </a:r>
            <a:endParaRPr sz="2000" dirty="0">
              <a:latin typeface="Arial"/>
              <a:cs typeface="Arial"/>
            </a:endParaRPr>
          </a:p>
        </p:txBody>
      </p:sp>
      <p:sp>
        <p:nvSpPr>
          <p:cNvPr id="10" name="object 10"/>
          <p:cNvSpPr/>
          <p:nvPr/>
        </p:nvSpPr>
        <p:spPr>
          <a:xfrm>
            <a:off x="6407855" y="411918"/>
            <a:ext cx="949290" cy="1033645"/>
          </a:xfrm>
          <a:prstGeom prst="rect">
            <a:avLst/>
          </a:prstGeom>
          <a:blipFill>
            <a:blip r:embed="rId2" cstate="print"/>
            <a:stretch>
              <a:fillRect/>
            </a:stretch>
          </a:blipFill>
        </p:spPr>
        <p:txBody>
          <a:bodyPr wrap="square" lIns="0" tIns="0" rIns="0" bIns="0" rtlCol="0"/>
          <a:lstStyle/>
          <a:p>
            <a:endParaRPr/>
          </a:p>
        </p:txBody>
      </p:sp>
      <p:sp>
        <p:nvSpPr>
          <p:cNvPr id="11" name="object 4"/>
          <p:cNvSpPr/>
          <p:nvPr/>
        </p:nvSpPr>
        <p:spPr>
          <a:xfrm>
            <a:off x="894552" y="2643096"/>
            <a:ext cx="1625605" cy="1827089"/>
          </a:xfrm>
          <a:prstGeom prst="rect">
            <a:avLst/>
          </a:prstGeom>
          <a:blipFill>
            <a:blip r:embed="rId3" cstate="print"/>
            <a:stretch>
              <a:fillRect/>
            </a:stretch>
          </a:blipFill>
        </p:spPr>
        <p:txBody>
          <a:bodyPr wrap="square" lIns="0" tIns="0" rIns="0" bIns="0" rtlCol="0"/>
          <a:lstStyle/>
          <a:p>
            <a:endParaRPr/>
          </a:p>
        </p:txBody>
      </p:sp>
      <p:sp>
        <p:nvSpPr>
          <p:cNvPr id="12" name="object 5"/>
          <p:cNvSpPr/>
          <p:nvPr/>
        </p:nvSpPr>
        <p:spPr>
          <a:xfrm>
            <a:off x="4071940" y="2643096"/>
            <a:ext cx="1588829" cy="1587656"/>
          </a:xfrm>
          <a:prstGeom prst="rect">
            <a:avLst/>
          </a:prstGeom>
          <a:blipFill>
            <a:blip r:embed="rId4" cstate="print"/>
            <a:stretch>
              <a:fillRect/>
            </a:stretch>
          </a:blipFill>
        </p:spPr>
        <p:txBody>
          <a:bodyPr wrap="square" lIns="0" tIns="0" rIns="0" bIns="0" rtlCol="0"/>
          <a:lstStyle/>
          <a:p>
            <a:endParaRPr/>
          </a:p>
        </p:txBody>
      </p:sp>
      <p:sp>
        <p:nvSpPr>
          <p:cNvPr id="13" name="object 6"/>
          <p:cNvSpPr/>
          <p:nvPr/>
        </p:nvSpPr>
        <p:spPr>
          <a:xfrm>
            <a:off x="8518499" y="2643096"/>
            <a:ext cx="1651792" cy="1798211"/>
          </a:xfrm>
          <a:prstGeom prst="rect">
            <a:avLst/>
          </a:prstGeom>
          <a:blipFill>
            <a:blip r:embed="rId5" cstate="print"/>
            <a:stretch>
              <a:fillRect/>
            </a:stretch>
          </a:blipFill>
        </p:spPr>
        <p:txBody>
          <a:bodyPr wrap="square" lIns="0" tIns="0" rIns="0" bIns="0" rtlCol="0"/>
          <a:lstStyle/>
          <a:p>
            <a:endParaRPr/>
          </a:p>
        </p:txBody>
      </p:sp>
      <p:sp>
        <p:nvSpPr>
          <p:cNvPr id="14" name="object 7"/>
          <p:cNvSpPr txBox="1"/>
          <p:nvPr/>
        </p:nvSpPr>
        <p:spPr>
          <a:xfrm>
            <a:off x="968736" y="4731564"/>
            <a:ext cx="2070100" cy="726440"/>
          </a:xfrm>
          <a:prstGeom prst="rect">
            <a:avLst/>
          </a:prstGeom>
        </p:spPr>
        <p:txBody>
          <a:bodyPr vert="horz" wrap="square" lIns="0" tIns="88265" rIns="0" bIns="0" rtlCol="0">
            <a:spAutoFit/>
          </a:bodyPr>
          <a:lstStyle/>
          <a:p>
            <a:pPr marL="19685">
              <a:lnSpc>
                <a:spcPct val="100000"/>
              </a:lnSpc>
              <a:spcBef>
                <a:spcPts val="695"/>
              </a:spcBef>
            </a:pPr>
            <a:r>
              <a:rPr sz="1800" dirty="0">
                <a:latin typeface="Arial"/>
                <a:cs typeface="Arial"/>
              </a:rPr>
              <a:t>SAP </a:t>
            </a:r>
            <a:r>
              <a:rPr sz="1800" spc="-5" dirty="0">
                <a:latin typeface="Arial"/>
                <a:cs typeface="Arial"/>
              </a:rPr>
              <a:t>Cloud</a:t>
            </a:r>
            <a:r>
              <a:rPr sz="1800" spc="-90" dirty="0">
                <a:latin typeface="Arial"/>
                <a:cs typeface="Arial"/>
              </a:rPr>
              <a:t> </a:t>
            </a:r>
            <a:r>
              <a:rPr sz="1800" spc="-5" dirty="0">
                <a:latin typeface="Arial"/>
                <a:cs typeface="Arial"/>
              </a:rPr>
              <a:t>Platform</a:t>
            </a:r>
            <a:endParaRPr sz="1800" dirty="0">
              <a:latin typeface="Arial"/>
              <a:cs typeface="Arial"/>
            </a:endParaRPr>
          </a:p>
          <a:p>
            <a:pPr marL="12700">
              <a:lnSpc>
                <a:spcPct val="100000"/>
              </a:lnSpc>
              <a:spcBef>
                <a:spcPts val="600"/>
              </a:spcBef>
            </a:pPr>
            <a:r>
              <a:rPr sz="1800" spc="-10" dirty="0">
                <a:latin typeface="Arial"/>
                <a:cs typeface="Arial"/>
              </a:rPr>
              <a:t>Neo, Cloud</a:t>
            </a:r>
            <a:r>
              <a:rPr sz="1800" spc="-15" dirty="0">
                <a:latin typeface="Arial"/>
                <a:cs typeface="Arial"/>
              </a:rPr>
              <a:t> </a:t>
            </a:r>
            <a:r>
              <a:rPr sz="1800" spc="-5" dirty="0">
                <a:latin typeface="Arial"/>
                <a:cs typeface="Arial"/>
              </a:rPr>
              <a:t>Foundry</a:t>
            </a:r>
            <a:endParaRPr sz="1800" dirty="0">
              <a:latin typeface="Arial"/>
              <a:cs typeface="Arial"/>
            </a:endParaRPr>
          </a:p>
        </p:txBody>
      </p:sp>
      <p:sp>
        <p:nvSpPr>
          <p:cNvPr id="15" name="object 8"/>
          <p:cNvSpPr txBox="1"/>
          <p:nvPr/>
        </p:nvSpPr>
        <p:spPr>
          <a:xfrm>
            <a:off x="3746867" y="4731564"/>
            <a:ext cx="25603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SAPUI5 </a:t>
            </a:r>
            <a:r>
              <a:rPr sz="1800" dirty="0">
                <a:latin typeface="Arial"/>
                <a:cs typeface="Arial"/>
              </a:rPr>
              <a:t>ABAP</a:t>
            </a:r>
            <a:r>
              <a:rPr sz="1800" spc="-180" dirty="0">
                <a:latin typeface="Arial"/>
                <a:cs typeface="Arial"/>
              </a:rPr>
              <a:t> </a:t>
            </a:r>
            <a:r>
              <a:rPr sz="1800" spc="-5" dirty="0">
                <a:latin typeface="Arial"/>
                <a:cs typeface="Arial"/>
              </a:rPr>
              <a:t>repository</a:t>
            </a:r>
            <a:endParaRPr sz="1800" dirty="0">
              <a:latin typeface="Arial"/>
              <a:cs typeface="Arial"/>
            </a:endParaRPr>
          </a:p>
        </p:txBody>
      </p:sp>
      <p:sp>
        <p:nvSpPr>
          <p:cNvPr id="18" name="object 8"/>
          <p:cNvSpPr txBox="1"/>
          <p:nvPr/>
        </p:nvSpPr>
        <p:spPr>
          <a:xfrm>
            <a:off x="7731638" y="4731564"/>
            <a:ext cx="2560320" cy="566822"/>
          </a:xfrm>
          <a:prstGeom prst="rect">
            <a:avLst/>
          </a:prstGeom>
        </p:spPr>
        <p:txBody>
          <a:bodyPr vert="horz" wrap="square" lIns="0" tIns="12700" rIns="0" bIns="0" rtlCol="0">
            <a:spAutoFit/>
          </a:bodyPr>
          <a:lstStyle/>
          <a:p>
            <a:pPr algn="ctr">
              <a:lnSpc>
                <a:spcPct val="100000"/>
              </a:lnSpc>
              <a:spcBef>
                <a:spcPts val="100"/>
              </a:spcBef>
            </a:pPr>
            <a:r>
              <a:rPr lang="en-US" dirty="0">
                <a:latin typeface="Arial"/>
                <a:cs typeface="Arial"/>
              </a:rPr>
              <a:t>SAP </a:t>
            </a:r>
            <a:r>
              <a:rPr lang="en-US" spc="-5" dirty="0">
                <a:latin typeface="Arial"/>
                <a:cs typeface="Arial"/>
              </a:rPr>
              <a:t>Mobile</a:t>
            </a:r>
            <a:r>
              <a:rPr lang="en-US" spc="-60" dirty="0">
                <a:latin typeface="Arial"/>
                <a:cs typeface="Arial"/>
              </a:rPr>
              <a:t> </a:t>
            </a:r>
            <a:r>
              <a:rPr lang="en-US" spc="-5" dirty="0">
                <a:latin typeface="Arial"/>
                <a:cs typeface="Arial"/>
              </a:rPr>
              <a:t>Platform</a:t>
            </a:r>
            <a:endParaRPr lang="en-US" dirty="0">
              <a:latin typeface="Arial"/>
              <a:cs typeface="Arial"/>
            </a:endParaRPr>
          </a:p>
          <a:p>
            <a:pPr algn="ctr">
              <a:lnSpc>
                <a:spcPct val="100000"/>
              </a:lnSpc>
            </a:pPr>
            <a:r>
              <a:rPr lang="en-US" dirty="0">
                <a:latin typeface="Arial"/>
                <a:cs typeface="Arial"/>
              </a:rPr>
              <a:t>(for </a:t>
            </a:r>
            <a:r>
              <a:rPr lang="en-US" spc="-5" dirty="0">
                <a:latin typeface="Arial"/>
                <a:cs typeface="Arial"/>
              </a:rPr>
              <a:t>mobile</a:t>
            </a:r>
            <a:r>
              <a:rPr lang="en-US" spc="-75" dirty="0">
                <a:latin typeface="Arial"/>
                <a:cs typeface="Arial"/>
              </a:rPr>
              <a:t> </a:t>
            </a:r>
            <a:r>
              <a:rPr lang="en-US" spc="-5" dirty="0">
                <a:latin typeface="Arial"/>
                <a:cs typeface="Arial"/>
              </a:rPr>
              <a:t>applications</a:t>
            </a:r>
            <a:endParaRPr sz="1800" dirty="0">
              <a:latin typeface="Arial"/>
              <a:cs typeface="Arial"/>
            </a:endParaRPr>
          </a:p>
        </p:txBody>
      </p:sp>
    </p:spTree>
    <p:extLst>
      <p:ext uri="{BB962C8B-B14F-4D97-AF65-F5344CB8AC3E}">
        <p14:creationId xmlns:p14="http://schemas.microsoft.com/office/powerpoint/2010/main" val="33898528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Additional Features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55</a:t>
            </a:fld>
            <a:endParaRPr lang="en-US" noProof="1"/>
          </a:p>
        </p:txBody>
      </p:sp>
      <p:sp>
        <p:nvSpPr>
          <p:cNvPr id="9" name="Content Placeholder 8"/>
          <p:cNvSpPr>
            <a:spLocks noGrp="1"/>
          </p:cNvSpPr>
          <p:nvPr>
            <p:ph sz="quarter" idx="1"/>
          </p:nvPr>
        </p:nvSpPr>
        <p:spPr/>
        <p:txBody>
          <a:bodyPr anchor="ctr"/>
          <a:lstStyle/>
          <a:p>
            <a:pPr>
              <a:lnSpc>
                <a:spcPct val="200000"/>
              </a:lnSpc>
            </a:pPr>
            <a:r>
              <a:rPr lang="en-US" dirty="0" smtClean="0"/>
              <a:t>Zero installation and maintenance</a:t>
            </a:r>
          </a:p>
          <a:p>
            <a:pPr>
              <a:lnSpc>
                <a:spcPct val="200000"/>
              </a:lnSpc>
            </a:pPr>
            <a:r>
              <a:rPr lang="en-US" dirty="0" smtClean="0"/>
              <a:t>Java and Node.js Debuggers.</a:t>
            </a:r>
          </a:p>
          <a:p>
            <a:pPr>
              <a:lnSpc>
                <a:spcPct val="200000"/>
              </a:lnSpc>
            </a:pPr>
            <a:r>
              <a:rPr lang="en-US" dirty="0" smtClean="0"/>
              <a:t>Business Application Development.</a:t>
            </a:r>
          </a:p>
          <a:p>
            <a:pPr>
              <a:lnSpc>
                <a:spcPct val="200000"/>
              </a:lnSpc>
            </a:pPr>
            <a:r>
              <a:rPr lang="en-US" dirty="0"/>
              <a:t>SAP HANA database graphical </a:t>
            </a:r>
            <a:r>
              <a:rPr lang="en-US" dirty="0" smtClean="0"/>
              <a:t>editors.</a:t>
            </a:r>
          </a:p>
          <a:p>
            <a:pPr>
              <a:lnSpc>
                <a:spcPct val="200000"/>
              </a:lnSpc>
            </a:pPr>
            <a:r>
              <a:rPr lang="en-US" dirty="0" smtClean="0"/>
              <a:t>Source code editor with code completion, validation and formatting.</a:t>
            </a:r>
          </a:p>
          <a:p>
            <a:pPr>
              <a:lnSpc>
                <a:spcPct val="200000"/>
              </a:lnSpc>
            </a:pPr>
            <a:r>
              <a:rPr lang="en-US" dirty="0"/>
              <a:t>Integrated </a:t>
            </a:r>
            <a:r>
              <a:rPr lang="en-US" dirty="0" err="1"/>
              <a:t>Git</a:t>
            </a:r>
            <a:r>
              <a:rPr lang="en-US" dirty="0"/>
              <a:t> source </a:t>
            </a:r>
            <a:r>
              <a:rPr lang="en-US" dirty="0" smtClean="0"/>
              <a:t>control.</a:t>
            </a:r>
            <a:endParaRPr lang="en-US" dirty="0"/>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8" name="Content Placeholder 7"/>
          <p:cNvSpPr>
            <a:spLocks noGrp="1"/>
          </p:cNvSpPr>
          <p:nvPr>
            <p:ph sz="half" idx="1"/>
          </p:nvPr>
        </p:nvSpPr>
        <p:spPr>
          <a:xfrm>
            <a:off x="259199" y="1296000"/>
            <a:ext cx="5017475" cy="4168800"/>
          </a:xfrm>
        </p:spPr>
        <p:txBody>
          <a:bodyPr anchor="ctr"/>
          <a:lstStyle/>
          <a:p>
            <a:r>
              <a:rPr lang="en-US" dirty="0" smtClean="0"/>
              <a:t>To enable Preferences</a:t>
            </a:r>
          </a:p>
          <a:p>
            <a:pPr marL="0" indent="0">
              <a:buNone/>
            </a:pPr>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56</a:t>
            </a:fld>
            <a:endParaRPr lang="en-US" noProof="1"/>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57</a:t>
            </a:fld>
            <a:endParaRPr lang="en-US" noProof="1"/>
          </a:p>
        </p:txBody>
      </p:sp>
      <p:sp>
        <p:nvSpPr>
          <p:cNvPr id="7" name="Content Placeholder 6"/>
          <p:cNvSpPr>
            <a:spLocks noGrp="1"/>
          </p:cNvSpPr>
          <p:nvPr>
            <p:ph sz="quarter" idx="1"/>
          </p:nvPr>
        </p:nvSpPr>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58</a:t>
            </a:fld>
            <a:endParaRPr lang="en-US" noProof="1"/>
          </a:p>
        </p:txBody>
      </p:sp>
      <p:pic>
        <p:nvPicPr>
          <p:cNvPr id="7" name="Picture 6"/>
          <p:cNvPicPr>
            <a:picLocks noChangeAspect="1"/>
          </p:cNvPicPr>
          <p:nvPr/>
        </p:nvPicPr>
        <p:blipFill>
          <a:blip r:embed="rId2"/>
          <a:stretch>
            <a:fillRect/>
          </a:stretch>
        </p:blipFill>
        <p:spPr>
          <a:xfrm>
            <a:off x="1052244" y="671119"/>
            <a:ext cx="8381534" cy="4714613"/>
          </a:xfrm>
          <a:prstGeom prst="rect">
            <a:avLst/>
          </a:prstGeom>
        </p:spPr>
      </p:pic>
      <p:sp>
        <p:nvSpPr>
          <p:cNvPr id="2" name="TextBox 1"/>
          <p:cNvSpPr txBox="1"/>
          <p:nvPr/>
        </p:nvSpPr>
        <p:spPr>
          <a:xfrm>
            <a:off x="410845" y="167780"/>
            <a:ext cx="9664333" cy="612396"/>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SAP Cloud Platform Cockpit home page.</a:t>
            </a:r>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59</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81" y="612396"/>
            <a:ext cx="8876254" cy="4848837"/>
          </a:xfrm>
          <a:prstGeom prst="rect">
            <a:avLst/>
          </a:prstGeom>
        </p:spPr>
      </p:pic>
      <p:sp>
        <p:nvSpPr>
          <p:cNvPr id="4" name="TextBox 3"/>
          <p:cNvSpPr txBox="1"/>
          <p:nvPr/>
        </p:nvSpPr>
        <p:spPr>
          <a:xfrm>
            <a:off x="410845" y="167780"/>
            <a:ext cx="9211327" cy="687897"/>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Preferences &gt; Workspace Preferences &gt; Cloud Foundry</a:t>
            </a:r>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p:txBody>
          <a:bodyPr anchor="ctr"/>
          <a:lstStyle/>
          <a:p>
            <a:r>
              <a:rPr lang="en-US" dirty="0" smtClean="0"/>
              <a:t>Open source platform maintained by Cloud Foundry environment.</a:t>
            </a:r>
          </a:p>
          <a:p>
            <a:r>
              <a:rPr lang="en-US" dirty="0" smtClean="0"/>
              <a:t>Multiple run times like Java, Node.js.</a:t>
            </a:r>
          </a:p>
          <a:p>
            <a:r>
              <a:rPr lang="en-US" dirty="0" smtClean="0"/>
              <a:t>We can bring in our own languages.</a:t>
            </a:r>
          </a:p>
          <a:p>
            <a:r>
              <a:rPr lang="en-US" dirty="0" err="1" smtClean="0"/>
              <a:t>IoT</a:t>
            </a:r>
            <a:r>
              <a:rPr lang="en-US" dirty="0" smtClean="0"/>
              <a:t>, Machine learning scenarios and develop applications using SAP HANA extended application services advanced model.</a:t>
            </a:r>
          </a:p>
          <a:p>
            <a:r>
              <a:rPr lang="en-US" dirty="0" smtClean="0"/>
              <a:t>Multiple data centers like GCP, Azure and AWS.</a:t>
            </a:r>
          </a:p>
          <a:p>
            <a:r>
              <a:rPr lang="en-US" dirty="0" smtClean="0"/>
              <a:t>CF supports Business Application Studio</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60</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4" y="858946"/>
            <a:ext cx="8344129" cy="4577120"/>
          </a:xfrm>
          <a:prstGeom prst="rect">
            <a:avLst/>
          </a:prstGeom>
        </p:spPr>
      </p:pic>
      <p:sp>
        <p:nvSpPr>
          <p:cNvPr id="4" name="TextBox 3"/>
          <p:cNvSpPr txBox="1"/>
          <p:nvPr/>
        </p:nvSpPr>
        <p:spPr>
          <a:xfrm>
            <a:off x="713064" y="469783"/>
            <a:ext cx="8816830" cy="595619"/>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Configure 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61</a:t>
            </a:fld>
            <a:endParaRPr lang="en-US" noProof="1"/>
          </a:p>
        </p:txBody>
      </p:sp>
      <p:sp>
        <p:nvSpPr>
          <p:cNvPr id="3" name="TextBox 2"/>
          <p:cNvSpPr txBox="1"/>
          <p:nvPr/>
        </p:nvSpPr>
        <p:spPr>
          <a:xfrm>
            <a:off x="266700" y="260059"/>
            <a:ext cx="10076926" cy="629174"/>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You might be prompted for your Cloud Foundry credentials. Enter the credentials you used</a:t>
            </a:r>
            <a:r>
              <a:rPr kumimoji="0" lang="en-US" sz="1800" b="0" i="0" u="none" strike="noStrike" kern="0" cap="none" spc="0" normalizeH="0" noProof="0" dirty="0" smtClean="0">
                <a:ln>
                  <a:noFill/>
                </a:ln>
                <a:solidFill>
                  <a:srgbClr val="000000"/>
                </a:solidFill>
                <a:effectLst/>
                <a:uLnTx/>
                <a:uFillTx/>
              </a:rPr>
              <a:t> for SAP Cloud Platform Cockpit.</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4" y="977131"/>
            <a:ext cx="8319503" cy="4563611"/>
          </a:xfrm>
          <a:prstGeom prst="rect">
            <a:avLst/>
          </a:prstGeom>
        </p:spPr>
      </p:pic>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62</a:t>
            </a:fld>
            <a:endParaRPr lang="en-US" noProof="1"/>
          </a:p>
        </p:txBody>
      </p:sp>
      <p:sp>
        <p:nvSpPr>
          <p:cNvPr id="3" name="TextBox 2"/>
          <p:cNvSpPr txBox="1"/>
          <p:nvPr/>
        </p:nvSpPr>
        <p:spPr>
          <a:xfrm>
            <a:off x="266700" y="209724"/>
            <a:ext cx="10219539" cy="989901"/>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If there is a subaccount</a:t>
            </a:r>
            <a:r>
              <a:rPr kumimoji="0" lang="en-US" sz="18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59" y="1096677"/>
            <a:ext cx="8261808" cy="4531963"/>
          </a:xfrm>
          <a:prstGeom prst="rect">
            <a:avLst/>
          </a:prstGeom>
        </p:spPr>
      </p:pic>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63</a:t>
            </a:fld>
            <a:endParaRPr lang="en-US" noProof="1"/>
          </a:p>
        </p:txBody>
      </p:sp>
      <p:sp>
        <p:nvSpPr>
          <p:cNvPr id="3" name="Title 2"/>
          <p:cNvSpPr>
            <a:spLocks noGrp="1"/>
          </p:cNvSpPr>
          <p:nvPr>
            <p:ph type="title" idx="4294967295"/>
          </p:nvPr>
        </p:nvSpPr>
        <p:spPr>
          <a:xfrm>
            <a:off x="67112" y="194695"/>
            <a:ext cx="10391790" cy="388938"/>
          </a:xfrm>
        </p:spPr>
        <p:txBody>
          <a:bodyPr/>
          <a:lstStyle/>
          <a:p>
            <a:r>
              <a:rPr lang="en-US" dirty="0" smtClean="0"/>
              <a:t>Home Screen of SAP Web IDE</a:t>
            </a:r>
            <a:endParaRPr lang="en-US" dirty="0"/>
          </a:p>
        </p:txBody>
      </p:sp>
      <p:pic>
        <p:nvPicPr>
          <p:cNvPr id="7" name="Picture 6"/>
          <p:cNvPicPr>
            <a:picLocks noChangeAspect="1"/>
          </p:cNvPicPr>
          <p:nvPr/>
        </p:nvPicPr>
        <p:blipFill>
          <a:blip r:embed="rId2"/>
          <a:stretch>
            <a:fillRect/>
          </a:stretch>
        </p:blipFill>
        <p:spPr>
          <a:xfrm>
            <a:off x="2012084" y="981513"/>
            <a:ext cx="8211341" cy="3707934"/>
          </a:xfrm>
          <a:prstGeom prst="rect">
            <a:avLst/>
          </a:prstGeom>
        </p:spPr>
      </p:pic>
      <p:sp>
        <p:nvSpPr>
          <p:cNvPr id="8" name="Rectangle 7"/>
          <p:cNvSpPr/>
          <p:nvPr/>
        </p:nvSpPr>
        <p:spPr>
          <a:xfrm>
            <a:off x="2012085" y="1132514"/>
            <a:ext cx="185832" cy="1166069"/>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TextBox 8"/>
          <p:cNvSpPr txBox="1"/>
          <p:nvPr/>
        </p:nvSpPr>
        <p:spPr>
          <a:xfrm>
            <a:off x="67112" y="1216404"/>
            <a:ext cx="1795243" cy="2130804"/>
          </a:xfrm>
          <a:prstGeom prst="rect">
            <a:avLst/>
          </a:prstGeom>
          <a:ln w="19050">
            <a:solidFill>
              <a:srgbClr val="FFFF00"/>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smtClean="0">
                <a:solidFill>
                  <a:srgbClr val="000000"/>
                </a:solidFill>
              </a:rPr>
              <a:t>Perspectives:</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Home(Welcome)</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Development</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Database Explorer</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Storyboard</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spc="0" normalizeH="0" noProof="0" dirty="0" smtClean="0">
                <a:ln>
                  <a:noFill/>
                </a:ln>
                <a:solidFill>
                  <a:srgbClr val="000000"/>
                </a:solidFill>
                <a:effectLst/>
                <a:uLnTx/>
                <a:uFillTx/>
              </a:rPr>
              <a:t>Preferences</a:t>
            </a:r>
            <a:endParaRPr kumimoji="0" lang="en-US" sz="1200" b="0" i="0" u="none" strike="noStrike" kern="0" cap="none" spc="0" normalizeH="0" baseline="0" noProof="0" dirty="0" smtClean="0">
              <a:ln>
                <a:noFill/>
              </a:ln>
              <a:solidFill>
                <a:srgbClr val="000000"/>
              </a:solidFill>
              <a:effectLst/>
              <a:uLnTx/>
              <a:uFillTx/>
            </a:endParaRPr>
          </a:p>
        </p:txBody>
      </p:sp>
      <p:cxnSp>
        <p:nvCxnSpPr>
          <p:cNvPr id="12" name="Straight Connector 11"/>
          <p:cNvCxnSpPr/>
          <p:nvPr/>
        </p:nvCxnSpPr>
        <p:spPr>
          <a:xfrm>
            <a:off x="1862356" y="1929468"/>
            <a:ext cx="149728"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49211" y="2365695"/>
            <a:ext cx="2743200" cy="2097248"/>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TextBox 13"/>
          <p:cNvSpPr txBox="1"/>
          <p:nvPr/>
        </p:nvSpPr>
        <p:spPr>
          <a:xfrm>
            <a:off x="67112" y="3979979"/>
            <a:ext cx="1719742" cy="998291"/>
          </a:xfrm>
          <a:prstGeom prst="rect">
            <a:avLst/>
          </a:prstGeom>
          <a:noFill/>
          <a:ln w="19050">
            <a:solidFill>
              <a:srgbClr val="FFFF00"/>
            </a:solid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Quick and easy access</a:t>
            </a:r>
            <a:r>
              <a:rPr kumimoji="0" lang="en-US" sz="1200" b="0" i="0" u="none" strike="noStrike" kern="0" cap="none" spc="0" normalizeH="0" noProof="0" dirty="0" smtClean="0">
                <a:ln>
                  <a:noFill/>
                </a:ln>
                <a:solidFill>
                  <a:srgbClr val="000000"/>
                </a:solidFill>
                <a:effectLst/>
                <a:uLnTx/>
                <a:uFillTx/>
              </a:rPr>
              <a:t> to most common creation actions.</a:t>
            </a:r>
            <a:endParaRPr kumimoji="0" lang="en-US" sz="1200" b="0" i="0" u="none" strike="noStrike" kern="0" cap="none" spc="0" normalizeH="0" baseline="0" noProof="0" dirty="0" smtClean="0">
              <a:ln>
                <a:noFill/>
              </a:ln>
              <a:solidFill>
                <a:srgbClr val="000000"/>
              </a:solidFill>
              <a:effectLst/>
              <a:uLnTx/>
              <a:uFillTx/>
            </a:endParaRPr>
          </a:p>
        </p:txBody>
      </p:sp>
      <p:cxnSp>
        <p:nvCxnSpPr>
          <p:cNvPr id="20" name="Elbow Connector 19"/>
          <p:cNvCxnSpPr>
            <a:stCxn id="14" idx="3"/>
          </p:cNvCxnSpPr>
          <p:nvPr/>
        </p:nvCxnSpPr>
        <p:spPr>
          <a:xfrm flipV="1">
            <a:off x="1786854" y="3979979"/>
            <a:ext cx="1677799" cy="499146"/>
          </a:xfrm>
          <a:prstGeom prst="bentConnector3">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42140" y="1535185"/>
            <a:ext cx="1905574" cy="2768367"/>
          </a:xfrm>
          <a:prstGeom prst="rect">
            <a:avLst/>
          </a:prstGeom>
          <a:noFill/>
          <a:ln w="19050" cap="flat" cmpd="sng" algn="ctr">
            <a:solidFill>
              <a:srgbClr val="FFFF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6542140" y="4915949"/>
            <a:ext cx="1905574" cy="604007"/>
          </a:xfrm>
          <a:prstGeom prst="rect">
            <a:avLst/>
          </a:prstGeom>
          <a:noFill/>
          <a:ln w="19050">
            <a:solidFill>
              <a:srgbClr val="FFFF00"/>
            </a:solid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Link to external resources and tools</a:t>
            </a:r>
          </a:p>
        </p:txBody>
      </p:sp>
      <p:cxnSp>
        <p:nvCxnSpPr>
          <p:cNvPr id="26" name="Elbow Connector 25"/>
          <p:cNvCxnSpPr>
            <a:stCxn id="22" idx="3"/>
          </p:cNvCxnSpPr>
          <p:nvPr/>
        </p:nvCxnSpPr>
        <p:spPr>
          <a:xfrm flipV="1">
            <a:off x="8447714" y="2885813"/>
            <a:ext cx="696286" cy="2332140"/>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447714" y="2852257"/>
            <a:ext cx="679508" cy="838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421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304052"/>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64</a:t>
            </a:fld>
            <a:endParaRPr lang="en-US" noProof="1"/>
          </a:p>
        </p:txBody>
      </p:sp>
      <p:pic>
        <p:nvPicPr>
          <p:cNvPr id="4" name="Picture 3"/>
          <p:cNvPicPr>
            <a:picLocks noChangeAspect="1"/>
          </p:cNvPicPr>
          <p:nvPr/>
        </p:nvPicPr>
        <p:blipFill>
          <a:blip r:embed="rId2"/>
          <a:stretch>
            <a:fillRect/>
          </a:stretch>
        </p:blipFill>
        <p:spPr>
          <a:xfrm>
            <a:off x="823438" y="869304"/>
            <a:ext cx="8328952" cy="4533206"/>
          </a:xfrm>
          <a:prstGeom prst="rect">
            <a:avLst/>
          </a:prstGeom>
        </p:spPr>
      </p:pic>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perspective</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65</a:t>
            </a:fld>
            <a:endParaRPr lang="en-US" noProof="1"/>
          </a:p>
        </p:txBody>
      </p:sp>
      <p:sp>
        <p:nvSpPr>
          <p:cNvPr id="5" name="Rectangle 4"/>
          <p:cNvSpPr/>
          <p:nvPr/>
        </p:nvSpPr>
        <p:spPr>
          <a:xfrm>
            <a:off x="259200" y="1624559"/>
            <a:ext cx="10443300" cy="3416320"/>
          </a:xfrm>
          <a:prstGeom prst="rect">
            <a:avLst/>
          </a:prstGeom>
        </p:spPr>
        <p:txBody>
          <a:bodyPr wrap="square" anchor="ctr">
            <a:spAutoFit/>
          </a:bodyPr>
          <a:lstStyle/>
          <a:p>
            <a:pPr>
              <a:lnSpc>
                <a:spcPct val="150000"/>
              </a:lnSpc>
            </a:pPr>
            <a:r>
              <a:rPr lang="en-US" b="1" dirty="0">
                <a:latin typeface="Benton Sans"/>
              </a:rPr>
              <a:t>Menu bar</a:t>
            </a:r>
            <a:r>
              <a:rPr lang="en-US" dirty="0">
                <a:latin typeface="Benton Sans"/>
              </a:rPr>
              <a:t> - Provides access to all operations available in SAP Web IDE.</a:t>
            </a:r>
          </a:p>
          <a:p>
            <a:pPr>
              <a:lnSpc>
                <a:spcPct val="150000"/>
              </a:lnSpc>
            </a:pPr>
            <a:r>
              <a:rPr lang="en-US" b="1" dirty="0">
                <a:latin typeface="Benton Sans"/>
              </a:rPr>
              <a:t>Global toolbar</a:t>
            </a:r>
            <a:r>
              <a:rPr lang="en-US" dirty="0">
                <a:latin typeface="Benton Sans"/>
              </a:rPr>
              <a:t> - Depending on the item that is activated in the workspace, you can choose from the icons in the global toolbar (icons of actions that are not applicable are grayed out).</a:t>
            </a:r>
          </a:p>
          <a:p>
            <a:pPr>
              <a:lnSpc>
                <a:spcPct val="150000"/>
              </a:lnSpc>
            </a:pPr>
            <a:r>
              <a:rPr lang="en-US" b="1" dirty="0">
                <a:latin typeface="Benton Sans"/>
              </a:rPr>
              <a:t>Left sidebar</a:t>
            </a:r>
            <a:r>
              <a:rPr lang="en-US" dirty="0">
                <a:latin typeface="Benton Sans"/>
              </a:rPr>
              <a:t> - Use the buttons to switch between the development workspace, the database explorer, and user preferences.</a:t>
            </a:r>
          </a:p>
          <a:p>
            <a:pPr>
              <a:lnSpc>
                <a:spcPct val="150000"/>
              </a:lnSpc>
            </a:pPr>
            <a:r>
              <a:rPr lang="en-US" b="1" dirty="0">
                <a:latin typeface="Benton Sans"/>
              </a:rPr>
              <a:t>Right sidebar</a:t>
            </a:r>
            <a:r>
              <a:rPr lang="en-US" dirty="0">
                <a:latin typeface="Benton Sans"/>
              </a:rPr>
              <a:t> - Use the buttons to switch between the different panes available in SAP Web IDE (for example, </a:t>
            </a:r>
            <a:r>
              <a:rPr lang="en-US" dirty="0" err="1">
                <a:latin typeface="Benton Sans"/>
              </a:rPr>
              <a:t>Git</a:t>
            </a:r>
            <a:r>
              <a:rPr lang="en-US" dirty="0">
                <a:latin typeface="Benton Sans"/>
              </a:rPr>
              <a:t> pane, </a:t>
            </a:r>
            <a:r>
              <a:rPr lang="en-US" dirty="0" smtClean="0">
                <a:latin typeface="Benton Sans"/>
              </a:rPr>
              <a:t>Debugger, </a:t>
            </a:r>
            <a:r>
              <a:rPr lang="en-US" dirty="0">
                <a:latin typeface="Benton Sans"/>
              </a:rPr>
              <a:t>and so on).</a:t>
            </a:r>
          </a:p>
          <a:p>
            <a:pPr>
              <a:lnSpc>
                <a:spcPct val="150000"/>
              </a:lnSpc>
            </a:pPr>
            <a:r>
              <a:rPr lang="en-US" b="1" dirty="0">
                <a:latin typeface="Benton Sans"/>
              </a:rPr>
              <a:t>Bottom pane</a:t>
            </a:r>
            <a:r>
              <a:rPr lang="en-US" dirty="0">
                <a:latin typeface="Benton Sans"/>
              </a:rPr>
              <a:t> - Use the toggle buttons to display the console or the problems view.</a:t>
            </a:r>
            <a:endParaRPr lang="en-US" b="0" i="0" dirty="0">
              <a:effectLst/>
              <a:latin typeface="Benton Sans"/>
            </a:endParaRPr>
          </a:p>
        </p:txBody>
      </p:sp>
    </p:spTree>
    <p:extLst>
      <p:ext uri="{BB962C8B-B14F-4D97-AF65-F5344CB8AC3E}">
        <p14:creationId xmlns:p14="http://schemas.microsoft.com/office/powerpoint/2010/main" val="26735671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Explorer Perspective</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66</a:t>
            </a:fld>
            <a:endParaRPr lang="en-US" noProof="1"/>
          </a:p>
        </p:txBody>
      </p:sp>
      <p:sp>
        <p:nvSpPr>
          <p:cNvPr id="5" name="Rectangle 4"/>
          <p:cNvSpPr/>
          <p:nvPr/>
        </p:nvSpPr>
        <p:spPr>
          <a:xfrm>
            <a:off x="266700" y="1376353"/>
            <a:ext cx="10443300" cy="3416320"/>
          </a:xfrm>
          <a:prstGeom prst="rect">
            <a:avLst/>
          </a:prstGeom>
        </p:spPr>
        <p:txBody>
          <a:bodyPr wrap="square">
            <a:spAutoFit/>
          </a:bodyPr>
          <a:lstStyle/>
          <a:p>
            <a:pPr>
              <a:lnSpc>
                <a:spcPct val="200000"/>
              </a:lnSpc>
            </a:pPr>
            <a:r>
              <a:rPr lang="en-US" b="1" dirty="0">
                <a:latin typeface="Benton Sans"/>
              </a:rPr>
              <a:t>Menu bar</a:t>
            </a:r>
            <a:r>
              <a:rPr lang="en-US" dirty="0">
                <a:latin typeface="Benton Sans"/>
              </a:rPr>
              <a:t> </a:t>
            </a:r>
            <a:r>
              <a:rPr lang="en-US" dirty="0" smtClean="0">
                <a:latin typeface="Benton Sans"/>
              </a:rPr>
              <a:t>- Different action </a:t>
            </a:r>
            <a:r>
              <a:rPr lang="en-US" dirty="0">
                <a:latin typeface="Benton Sans"/>
              </a:rPr>
              <a:t>i</a:t>
            </a:r>
            <a:r>
              <a:rPr lang="en-US" dirty="0" smtClean="0">
                <a:latin typeface="Benton Sans"/>
              </a:rPr>
              <a:t>tems relevant to only database explorer perspective are available.</a:t>
            </a:r>
            <a:endParaRPr lang="en-US" dirty="0">
              <a:latin typeface="Benton Sans"/>
            </a:endParaRPr>
          </a:p>
          <a:p>
            <a:pPr>
              <a:lnSpc>
                <a:spcPct val="200000"/>
              </a:lnSpc>
            </a:pPr>
            <a:r>
              <a:rPr lang="en-US" b="1" dirty="0">
                <a:latin typeface="Benton Sans"/>
              </a:rPr>
              <a:t>Global toolbar</a:t>
            </a:r>
            <a:r>
              <a:rPr lang="en-US" dirty="0">
                <a:latin typeface="Benton Sans"/>
              </a:rPr>
              <a:t> - </a:t>
            </a:r>
            <a:r>
              <a:rPr lang="en-US" dirty="0" smtClean="0">
                <a:latin typeface="Benton Sans"/>
              </a:rPr>
              <a:t>open a SQL console and save any file action items.</a:t>
            </a:r>
          </a:p>
          <a:p>
            <a:pPr>
              <a:lnSpc>
                <a:spcPct val="200000"/>
              </a:lnSpc>
            </a:pPr>
            <a:r>
              <a:rPr lang="en-US" b="1" dirty="0" smtClean="0">
                <a:latin typeface="Benton Sans"/>
              </a:rPr>
              <a:t>Left </a:t>
            </a:r>
            <a:r>
              <a:rPr lang="en-US" b="1" dirty="0">
                <a:latin typeface="Benton Sans"/>
              </a:rPr>
              <a:t>sidebar</a:t>
            </a:r>
            <a:r>
              <a:rPr lang="en-US" dirty="0">
                <a:latin typeface="Benton Sans"/>
              </a:rPr>
              <a:t> - Use the buttons to switch between the development workspace, the database explorer, and user preferences.</a:t>
            </a:r>
          </a:p>
          <a:p>
            <a:pPr>
              <a:lnSpc>
                <a:spcPct val="200000"/>
              </a:lnSpc>
            </a:pPr>
            <a:r>
              <a:rPr lang="en-US" b="1" dirty="0">
                <a:latin typeface="Benton Sans"/>
              </a:rPr>
              <a:t>Right sidebar</a:t>
            </a:r>
            <a:r>
              <a:rPr lang="en-US" dirty="0">
                <a:latin typeface="Benton Sans"/>
              </a:rPr>
              <a:t> - Use the buttons to switch between the different panes available in the database explorer.</a:t>
            </a:r>
            <a:endParaRPr lang="en-US" b="0" i="0" dirty="0">
              <a:effectLst/>
              <a:latin typeface="Benton Sans"/>
            </a:endParaRPr>
          </a:p>
        </p:txBody>
      </p:sp>
    </p:spTree>
    <p:extLst>
      <p:ext uri="{BB962C8B-B14F-4D97-AF65-F5344CB8AC3E}">
        <p14:creationId xmlns:p14="http://schemas.microsoft.com/office/powerpoint/2010/main" val="26118781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SAP Business Application Studio</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67</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Evolution of SAP Web IDE, the current development environment.</a:t>
            </a:r>
          </a:p>
          <a:p>
            <a:pPr>
              <a:lnSpc>
                <a:spcPct val="200000"/>
              </a:lnSpc>
            </a:pPr>
            <a:r>
              <a:rPr lang="en-US" dirty="0" smtClean="0"/>
              <a:t>It is available as a service in SAP’s Cloud Foundry Environment.</a:t>
            </a:r>
          </a:p>
          <a:p>
            <a:pPr>
              <a:lnSpc>
                <a:spcPct val="200000"/>
              </a:lnSpc>
            </a:pPr>
            <a:r>
              <a:rPr lang="en-US" dirty="0" smtClean="0"/>
              <a:t>Provides solution based on development 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	Environment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5" name="Content Placeholder 4"/>
          <p:cNvSpPr>
            <a:spLocks noGrp="1"/>
          </p:cNvSpPr>
          <p:nvPr>
            <p:ph sz="quarter" idx="1"/>
          </p:nvPr>
        </p:nvSpPr>
        <p:spPr/>
        <p:txBody>
          <a:bodyPr anchor="ctr"/>
          <a:lstStyle/>
          <a:p>
            <a:r>
              <a:rPr lang="en-US" dirty="0" smtClean="0"/>
              <a:t>Java, HTML5 and SAP HANA XS Applications.</a:t>
            </a:r>
          </a:p>
          <a:p>
            <a:r>
              <a:rPr lang="en-US" dirty="0" smtClean="0"/>
              <a:t>It supports only SAP data center.</a:t>
            </a:r>
          </a:p>
          <a:p>
            <a:r>
              <a:rPr lang="en-US" dirty="0" smtClean="0"/>
              <a:t>SAP Web IDE Full Stack.</a:t>
            </a:r>
            <a:endParaRPr lang="en-US" dirty="0"/>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Cloud Platform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7" name="Picture 6"/>
          <p:cNvPicPr>
            <a:picLocks noChangeAspect="1"/>
          </p:cNvPicPr>
          <p:nvPr/>
        </p:nvPicPr>
        <p:blipFill>
          <a:blip r:embed="rId2"/>
          <a:stretch>
            <a:fillRect/>
          </a:stretch>
        </p:blipFill>
        <p:spPr>
          <a:xfrm>
            <a:off x="2944283" y="1053578"/>
            <a:ext cx="5008480" cy="3761703"/>
          </a:xfrm>
          <a:prstGeom prst="rect">
            <a:avLst/>
          </a:prstGeom>
        </p:spPr>
      </p:pic>
      <p:sp>
        <p:nvSpPr>
          <p:cNvPr id="8" name="TextBox 7"/>
          <p:cNvSpPr txBox="1"/>
          <p:nvPr/>
        </p:nvSpPr>
        <p:spPr>
          <a:xfrm>
            <a:off x="689214" y="4798503"/>
            <a:ext cx="9335630" cy="61239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Account</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5" name="Content Placeholder 4"/>
          <p:cNvSpPr>
            <a:spLocks noGrp="1"/>
          </p:cNvSpPr>
          <p:nvPr>
            <p:ph sz="quarter" idx="1"/>
          </p:nvPr>
        </p:nvSpPr>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2115</Words>
  <Application>Microsoft Office PowerPoint</Application>
  <PresentationFormat>Custom</PresentationFormat>
  <Paragraphs>313</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Benton Sans</vt:lpstr>
      <vt:lpstr>Bosch Office Sans</vt:lpstr>
      <vt:lpstr>Calibri</vt:lpstr>
      <vt:lpstr>Wingdings 3</vt:lpstr>
      <vt:lpstr>Bosch NG</vt:lpstr>
      <vt:lpstr>  INTRODUCTION TO SAP CLOUD PLATFORM</vt:lpstr>
      <vt:lpstr>What is SAP Cloud Platform?</vt:lpstr>
      <vt:lpstr>SAP Cloud Platform – Main use cases</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Trial Accounts</vt:lpstr>
      <vt:lpstr>PowerPoint Presentation</vt:lpstr>
      <vt:lpstr>PowerPoint Presentation</vt:lpstr>
      <vt:lpstr>SAP Cloud Platform cockpit</vt:lpstr>
      <vt:lpstr>Navigation in the cockpit</vt:lpstr>
      <vt:lpstr>Left hand–side navigation</vt:lpstr>
      <vt:lpstr>Cloud Foundry Space Scope:</vt:lpstr>
      <vt:lpstr>Breadcrumbs</vt:lpstr>
      <vt:lpstr>PowerPoint Presentation</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CREATING A FREE TRIAL ACCOUNT</vt:lpstr>
      <vt:lpstr>PowerPoint Presentation</vt:lpstr>
      <vt:lpstr>If you don’t have an account already, fill in the details on left-hand side of the dialog and click submit</vt:lpstr>
      <vt:lpstr>PowerPoint Presentation</vt:lpstr>
      <vt:lpstr>Click to activate your account</vt:lpstr>
      <vt:lpstr>After activating your account you will see the following screen.</vt:lpstr>
      <vt:lpstr>Go to SAP Cloud Platform page and click on Log on</vt:lpstr>
      <vt:lpstr>Verify your account with a phone number.</vt:lpstr>
      <vt:lpstr>Enter your phone number and click New Code to retrieve a code</vt:lpstr>
      <vt:lpstr>Click on Log on to log on to your verified account.</vt:lpstr>
      <vt:lpstr>Create a subaccount which lives in a geographic region. Choose one of regions from this list.</vt:lpstr>
      <vt:lpstr>You will then see a dialog box while the account is set up. When complete, the dialog box will look like this. Click Continue to close to popup.</vt:lpstr>
      <vt:lpstr>Click on Enter Your Trial Account to see your global account.</vt:lpstr>
      <vt:lpstr>The global trial account contains one subaccount and space. Navigate to subaccount by clicking on the tile named trial (this name may vary if you created the subaccount manually).</vt:lpstr>
      <vt:lpstr>To get to the space, in which your applications and services live, click on the dev space.</vt:lpstr>
      <vt:lpstr>Introducing SAP Web IDE</vt:lpstr>
      <vt:lpstr>Architecture of SAP Web IDE</vt:lpstr>
      <vt:lpstr>PowerPoint Presentation</vt:lpstr>
      <vt:lpstr>Delivery Options</vt:lpstr>
      <vt:lpstr>SAP Web IDE – features and benefits</vt:lpstr>
      <vt:lpstr>Development process overview</vt:lpstr>
      <vt:lpstr>Design</vt:lpstr>
      <vt:lpstr>Develop</vt:lpstr>
      <vt:lpstr>Build</vt:lpstr>
      <vt:lpstr>Test</vt:lpstr>
      <vt:lpstr>PowerPoint Presentation</vt:lpstr>
      <vt:lpstr>Additional Features</vt:lpstr>
      <vt:lpstr>Extensions</vt:lpstr>
      <vt:lpstr>Accessing SAP Web IDE</vt:lpstr>
      <vt:lpstr>PowerPoint Presentation</vt:lpstr>
      <vt:lpstr>PowerPoint Presentation</vt:lpstr>
      <vt:lpstr>PowerPoint Presentation</vt:lpstr>
      <vt:lpstr>PowerPoint Presentation</vt:lpstr>
      <vt:lpstr>PowerPoint Presentation</vt:lpstr>
      <vt:lpstr>Home Screen of SAP Web IDE</vt:lpstr>
      <vt:lpstr>Navigating SAP Web IDE</vt:lpstr>
      <vt:lpstr>Development perspective</vt:lpstr>
      <vt:lpstr>Database Explorer Perspective</vt:lpstr>
      <vt:lpstr>SAP Business Application Studio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104</cp:revision>
  <dcterms:created xsi:type="dcterms:W3CDTF">2020-06-02T14:21:54Z</dcterms:created>
  <dcterms:modified xsi:type="dcterms:W3CDTF">2020-06-11T05:02:15Z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